
<file path=[Content_Types].xml><?xml version="1.0" encoding="utf-8"?>
<Types xmlns="http://schemas.openxmlformats.org/package/2006/content-types">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7" r:id="rId5"/>
    <p:sldId id="258" r:id="rId6"/>
    <p:sldId id="259" r:id="rId7"/>
    <p:sldId id="260" r:id="rId8"/>
    <p:sldId id="261" r:id="rId9"/>
    <p:sldId id="264" r:id="rId10"/>
    <p:sldId id="265" r:id="rId11"/>
    <p:sldId id="266" r:id="rId12"/>
    <p:sldId id="267" r:id="rId13"/>
    <p:sldId id="268" r:id="rId14"/>
    <p:sldId id="269" r:id="rId15"/>
    <p:sldId id="270" r:id="rId16"/>
    <p:sldId id="271" r:id="rId17"/>
    <p:sldId id="272" r:id="rId18"/>
    <p:sldId id="262" r:id="rId19"/>
    <p:sldId id="2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310" userDrawn="1">
          <p15:clr>
            <a:srgbClr val="A4A3A4"/>
          </p15:clr>
        </p15:guide>
        <p15:guide id="4" pos="370" userDrawn="1">
          <p15:clr>
            <a:srgbClr val="A4A3A4"/>
          </p15:clr>
        </p15:guide>
        <p15:guide id="5" orient="horz" pos="1706" userDrawn="1">
          <p15:clr>
            <a:srgbClr val="A4A3A4"/>
          </p15:clr>
        </p15:guide>
        <p15:guide id="6" orient="horz" pos="3974" userDrawn="1">
          <p15:clr>
            <a:srgbClr val="A4A3A4"/>
          </p15:clr>
        </p15:guide>
        <p15:guide id="7" orient="horz" pos="731" userDrawn="1">
          <p15:clr>
            <a:srgbClr val="A4A3A4"/>
          </p15:clr>
        </p15:guide>
        <p15:guide id="8" orient="horz" pos="4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5"/>
    <a:srgbClr val="E6E6E6"/>
    <a:srgbClr val="3E0C04"/>
    <a:srgbClr val="16BBD9"/>
    <a:srgbClr val="FFC212"/>
    <a:srgbClr val="DD6921"/>
    <a:srgbClr val="404040"/>
    <a:srgbClr val="F0F2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B2014-769F-47EC-86CD-EBDB0042FE02}" v="7" dt="2023-06-07T10:02:58.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70350" autoAdjust="0"/>
  </p:normalViewPr>
  <p:slideViewPr>
    <p:cSldViewPr snapToGrid="0" showGuides="1">
      <p:cViewPr varScale="1">
        <p:scale>
          <a:sx n="51" d="100"/>
          <a:sy n="51" d="100"/>
        </p:scale>
        <p:origin x="1482" y="66"/>
      </p:cViewPr>
      <p:guideLst>
        <p:guide orient="horz" pos="2160"/>
        <p:guide pos="3840"/>
        <p:guide pos="7310"/>
        <p:guide pos="370"/>
        <p:guide orient="horz" pos="1706"/>
        <p:guide orient="horz" pos="3974"/>
        <p:guide orient="horz" pos="731"/>
        <p:guide orient="horz" pos="4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8EF6D-2DBA-4DBF-A461-98E4D40E23E1}" type="datetimeFigureOut">
              <a:rPr lang="en-US" smtClean="0"/>
              <a:t>6/23/2023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EB39C-F75B-41AC-B9CE-1F0E047EDE85}" type="slidenum">
              <a:rPr lang="en-US" smtClean="0"/>
              <a:t>‹#›</a:t>
            </a:fld>
            <a:endParaRPr lang="en-US"/>
          </a:p>
        </p:txBody>
      </p:sp>
    </p:spTree>
    <p:extLst>
      <p:ext uri="{BB962C8B-B14F-4D97-AF65-F5344CB8AC3E}">
        <p14:creationId xmlns:p14="http://schemas.microsoft.com/office/powerpoint/2010/main" val="321227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US" dirty="0"/>
          </a:p>
        </p:txBody>
      </p:sp>
      <p:sp>
        <p:nvSpPr>
          <p:cNvPr id="4" name="Slide Number Placeholder 3"/>
          <p:cNvSpPr>
            <a:spLocks noGrp="1"/>
          </p:cNvSpPr>
          <p:nvPr>
            <p:ph type="sldNum" sz="quarter" idx="10"/>
          </p:nvPr>
        </p:nvSpPr>
        <p:spPr/>
        <p:txBody>
          <a:bodyPr/>
          <a:lstStyle/>
          <a:p>
            <a:fld id="{AF5EB39C-F75B-41AC-B9CE-1F0E047EDE85}" type="slidenum">
              <a:rPr lang="en-US" smtClean="0"/>
              <a:t>2</a:t>
            </a:fld>
            <a:endParaRPr lang="en-US"/>
          </a:p>
        </p:txBody>
      </p:sp>
    </p:spTree>
    <p:extLst>
      <p:ext uri="{BB962C8B-B14F-4D97-AF65-F5344CB8AC3E}">
        <p14:creationId xmlns:p14="http://schemas.microsoft.com/office/powerpoint/2010/main" val="309360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 us know about</a:t>
                </a:r>
                <a:r>
                  <a:rPr lang="en-US" baseline="0" dirty="0"/>
                  <a:t> </a:t>
                </a:r>
                <a:r>
                  <a:rPr lang="en-US" dirty="0"/>
                  <a:t>satellite</a:t>
                </a:r>
                <a:r>
                  <a:rPr lang="en-US" baseline="0" dirty="0"/>
                  <a:t> </a:t>
                </a:r>
                <a:r>
                  <a:rPr lang="en-US" dirty="0"/>
                  <a:t>connection.</a:t>
                </a:r>
              </a:p>
              <a:p>
                <a:pPr marL="171450" indent="-171450">
                  <a:buFont typeface="Arial" pitchFamily="34" charset="0"/>
                  <a:buChar char="•"/>
                </a:pPr>
                <a:r>
                  <a:rPr lang="en-US" sz="1200" b="0" i="0" kern="1200" dirty="0">
                    <a:solidFill>
                      <a:schemeClr val="tx1"/>
                    </a:solidFill>
                    <a:effectLst/>
                    <a:latin typeface="+mn-lt"/>
                    <a:ea typeface="+mn-ea"/>
                    <a:cs typeface="+mn-cs"/>
                  </a:rPr>
                  <a:t>Satellite connections use orbiting satellites to provide internet connectivity to users. This type of connection is ideal for areas that are remote or difficult to reach by traditional terrestrial connections such as fiber optic cables or DSL lines. Satellite internet technology has been around for several decades and has evolved to offer faster speeds and more reliable connections.</a:t>
                </a:r>
              </a:p>
              <a:p>
                <a:pPr marL="171450" indent="-171450">
                  <a:buFont typeface="Arial" pitchFamily="34" charset="0"/>
                  <a:buChar char="•"/>
                </a:pPr>
                <a:r>
                  <a:rPr lang="en-US" sz="1200" b="0" i="0" kern="1200" dirty="0">
                    <a:solidFill>
                      <a:schemeClr val="tx1"/>
                    </a:solidFill>
                    <a:effectLst/>
                    <a:latin typeface="+mn-lt"/>
                    <a:ea typeface="+mn-ea"/>
                    <a:cs typeface="+mn-cs"/>
                  </a:rPr>
                  <a:t>To access satellite internet, users need to have a satellite dish installed on their property that can receive signals from the orbiting satellites.</a:t>
                </a:r>
                <a:endParaRPr lang="en-US" dirty="0"/>
              </a:p>
              <a:p>
                <a:pPr marL="171450" indent="-171450">
                  <a:buFont typeface="Arial" pitchFamily="34" charset="0"/>
                  <a:buChar char="•"/>
                </a:pPr>
                <a:r>
                  <a:rPr lang="en-US" dirty="0"/>
                  <a:t>Satellite technology is a technique that allows a computer to send and receive data through a satellite.</a:t>
                </a:r>
              </a:p>
              <a:p>
                <a:pPr marL="171450" indent="-171450">
                  <a:buFont typeface="Arial" pitchFamily="34" charset="0"/>
                  <a:buChar char="•"/>
                </a:pPr>
                <a:r>
                  <a:rPr lang="en-US" dirty="0"/>
                  <a:t>Rainy weather has a significant impact on this connection because it weakens the satellite signal.</a:t>
                </a:r>
              </a:p>
              <a:p>
                <a:pPr marL="171450" indent="-171450">
                  <a:buFont typeface="Arial" pitchFamily="34" charset="0"/>
                  <a:buChar char="•"/>
                </a:pPr>
                <a:r>
                  <a:rPr lang="en-US" sz="1200" b="0" i="0" kern="1200" dirty="0">
                    <a:solidFill>
                      <a:schemeClr val="tx1"/>
                    </a:solidFill>
                    <a:effectLst/>
                    <a:latin typeface="+mn-lt"/>
                    <a:ea typeface="+mn-ea"/>
                    <a:cs typeface="+mn-cs"/>
                  </a:rPr>
                  <a:t>One of the main benefits of satellite internet is its wide coverage area. Because it uses satellites in orbit to transmit data, it can provide connectivity to areas that are not accessible by other types of internet connections.</a:t>
                </a:r>
              </a:p>
              <a:p>
                <a:pPr marL="171450" indent="-171450">
                  <a:buFont typeface="Arial" pitchFamily="34" charset="0"/>
                  <a:buChar char="•"/>
                </a:pPr>
                <a:r>
                  <a:rPr lang="en-US" sz="1200" b="0" i="0" kern="1200" dirty="0">
                    <a:solidFill>
                      <a:schemeClr val="tx1"/>
                    </a:solidFill>
                    <a:effectLst/>
                    <a:latin typeface="+mn-lt"/>
                    <a:ea typeface="+mn-ea"/>
                    <a:cs typeface="+mn-cs"/>
                  </a:rPr>
                  <a:t>satellite internet also has some limitations. One of the biggest drawbacks is latency, which refers to the time it takes for data to travel from the user to the satellite and back to the user. This latency can cause delays and lag, which can make some online activities such as online gaming or video conferencing difficult or impossible. </a:t>
                </a:r>
                <a:endParaRPr lang="en-US" dirty="0"/>
              </a:p>
            </p:txBody>
          </p:sp>
        </mc:Choice>
        <mc:Fallback xmlns="">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b="0" i="0" kern="1200" dirty="0" smtClean="0">
                    <a:solidFill>
                      <a:schemeClr val="tx1"/>
                    </a:solidFill>
                    <a:effectLst/>
                    <a:latin typeface="+mn-lt"/>
                    <a:ea typeface="+mn-ea"/>
                    <a:cs typeface="+mn-cs"/>
                  </a:rPr>
                  <a:t>There are several techniques used for 3D viewing, one of them is </a:t>
                </a:r>
              </a:p>
              <a:p>
                <a:pPr marL="0" lvl="0" indent="0" algn="l" rtl="0">
                  <a:spcBef>
                    <a:spcPts val="0"/>
                  </a:spcBef>
                  <a:spcAft>
                    <a:spcPts val="0"/>
                  </a:spcAft>
                  <a:buNone/>
                </a:pPr>
                <a:r>
                  <a:rPr lang="en-US" sz="1200" b="0" i="0" kern="1200" dirty="0">
                    <a:solidFill>
                      <a:schemeClr val="tx1"/>
                    </a:solidFill>
                    <a:effectLst/>
                    <a:latin typeface="+mn-lt"/>
                    <a:ea typeface="+mn-ea"/>
                    <a:cs typeface="+mn-cs"/>
                  </a:rPr>
                  <a:t>Perspective projection or perspective transformation which is a nonlinear projection where three dimensional objects are projected on a picture plane.</a:t>
                </a:r>
              </a:p>
              <a:p>
                <a:pPr marL="0" lvl="0" indent="0" algn="l" rtl="0">
                  <a:spcBef>
                    <a:spcPts val="0"/>
                  </a:spcBef>
                  <a:spcAft>
                    <a:spcPts val="0"/>
                  </a:spcAft>
                  <a:buNone/>
                </a:pPr>
                <a:r>
                  <a:rPr lang="en-US" sz="1200" b="0" i="0" kern="1200" dirty="0">
                    <a:solidFill>
                      <a:schemeClr val="tx1"/>
                    </a:solidFill>
                    <a:effectLst/>
                    <a:latin typeface="+mn-lt"/>
                    <a:ea typeface="+mn-ea"/>
                    <a:cs typeface="+mn-cs"/>
                  </a:rPr>
                  <a:t> Projections of distant object are smaller than projections of objects of same size that are closer to projection plane. The perspective projection can be easily described by</a:t>
                </a:r>
              </a:p>
              <a:p>
                <a:pPr fontAlgn="base"/>
                <a:r>
                  <a:rPr lang="en-US" sz="1200" b="1" i="0" kern="1200" dirty="0">
                    <a:solidFill>
                      <a:schemeClr val="tx1"/>
                    </a:solidFill>
                    <a:effectLst/>
                    <a:latin typeface="+mn-lt"/>
                    <a:ea typeface="+mn-ea"/>
                    <a:cs typeface="+mn-cs"/>
                  </a:rPr>
                  <a:t>Center of Projection –</a:t>
                </a:r>
                <a:r>
                  <a:rPr lang="en-US" sz="1200" b="0" i="0" kern="1200" dirty="0">
                    <a:solidFill>
                      <a:schemeClr val="tx1"/>
                    </a:solidFill>
                    <a:effectLst/>
                    <a:latin typeface="+mn-lt"/>
                    <a:ea typeface="+mn-ea"/>
                    <a:cs typeface="+mn-cs"/>
                  </a:rPr>
                  <a:t> It is a point where lines or projection that are not parallel to projection plane appear to meet.</a:t>
                </a:r>
              </a:p>
              <a:p>
                <a:pPr fontAlgn="base"/>
                <a:r>
                  <a:rPr lang="en-US" sz="1200" b="1" i="0" kern="1200" dirty="0">
                    <a:solidFill>
                      <a:schemeClr val="tx1"/>
                    </a:solidFill>
                    <a:effectLst/>
                    <a:latin typeface="+mn-lt"/>
                    <a:ea typeface="+mn-ea"/>
                    <a:cs typeface="+mn-cs"/>
                  </a:rPr>
                  <a:t>View Plane or Projection Plane –</a:t>
                </a:r>
                <a:r>
                  <a:rPr lang="en-US" sz="1200" b="0" i="0" kern="1200" dirty="0">
                    <a:solidFill>
                      <a:schemeClr val="tx1"/>
                    </a:solidFill>
                    <a:effectLst/>
                    <a:latin typeface="+mn-lt"/>
                    <a:ea typeface="+mn-ea"/>
                    <a:cs typeface="+mn-cs"/>
                  </a:rPr>
                  <a:t> The view plane is determined by :</a:t>
                </a:r>
              </a:p>
              <a:p>
                <a:pPr lvl="1" fontAlgn="base"/>
                <a:r>
                  <a:rPr lang="en-US" sz="1200" b="0" i="0" kern="1200" dirty="0">
                    <a:solidFill>
                      <a:schemeClr val="tx1"/>
                    </a:solidFill>
                    <a:effectLst/>
                    <a:latin typeface="+mn-lt"/>
                    <a:ea typeface="+mn-ea"/>
                    <a:cs typeface="+mn-cs"/>
                  </a:rPr>
                  <a:t>View reference point</a:t>
                </a:r>
                <a:r>
                  <a:rPr lang="en-US" sz="1200" b="0" i="0" kern="1200" dirty="0" smtClean="0">
                    <a:solidFill>
                      <a:schemeClr val="tx1"/>
                    </a:solidFill>
                    <a:effectLst/>
                    <a:latin typeface="Cambria Math" panose="02040503050406030204" pitchFamily="18" charset="0"/>
                    <a:ea typeface="+mn-ea"/>
                    <a:cs typeface="+mn-cs"/>
                  </a:rPr>
                  <a:t> 𝑅</a:t>
                </a:r>
                <a:r>
                  <a:rPr lang="en-US" sz="1200" b="0" i="0" kern="1200" baseline="-25000" dirty="0">
                    <a:solidFill>
                      <a:schemeClr val="tx1"/>
                    </a:solidFill>
                    <a:effectLst/>
                    <a:latin typeface="Cambria Math" panose="02040503050406030204" pitchFamily="18" charset="0"/>
                    <a:ea typeface="+mn-ea"/>
                    <a:cs typeface="+mn-cs"/>
                  </a:rPr>
                  <a:t>0</a:t>
                </a:r>
                <a:r>
                  <a:rPr lang="en-US" sz="1200" b="0" i="0" kern="1200" dirty="0">
                    <a:solidFill>
                      <a:schemeClr val="tx1"/>
                    </a:solidFill>
                    <a:effectLst/>
                    <a:latin typeface="+mn-lt"/>
                    <a:ea typeface="+mn-ea"/>
                    <a:cs typeface="+mn-cs"/>
                  </a:rPr>
                  <a:t>(x</a:t>
                </a:r>
                <a:r>
                  <a:rPr lang="en-US" sz="1200" b="0" i="0"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y</a:t>
                </a:r>
                <a:r>
                  <a:rPr lang="en-US" sz="1200" b="0" i="0"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z</a:t>
                </a:r>
                <a:r>
                  <a:rPr lang="en-US" sz="1200" b="0" i="0"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a:t>
                </a:r>
              </a:p>
              <a:p>
                <a:pPr lvl="1" fontAlgn="base"/>
                <a:r>
                  <a:rPr lang="en-US" sz="1200" b="0" i="0" kern="1200" dirty="0">
                    <a:solidFill>
                      <a:schemeClr val="tx1"/>
                    </a:solidFill>
                    <a:effectLst/>
                    <a:latin typeface="+mn-lt"/>
                    <a:ea typeface="+mn-ea"/>
                    <a:cs typeface="+mn-cs"/>
                  </a:rPr>
                  <a:t>View plane normal.</a:t>
                </a:r>
              </a:p>
              <a:p>
                <a:pPr fontAlgn="base"/>
                <a:r>
                  <a:rPr lang="en-US" sz="1200" b="1" i="0" kern="1200" dirty="0">
                    <a:solidFill>
                      <a:schemeClr val="tx1"/>
                    </a:solidFill>
                    <a:effectLst/>
                    <a:latin typeface="+mn-lt"/>
                    <a:ea typeface="+mn-ea"/>
                    <a:cs typeface="+mn-cs"/>
                  </a:rPr>
                  <a:t>Location of an Object –</a:t>
                </a:r>
                <a:r>
                  <a:rPr lang="en-US" sz="1200" b="0" i="0" kern="1200" dirty="0">
                    <a:solidFill>
                      <a:schemeClr val="tx1"/>
                    </a:solidFill>
                    <a:effectLst/>
                    <a:latin typeface="+mn-lt"/>
                    <a:ea typeface="+mn-ea"/>
                    <a:cs typeface="+mn-cs"/>
                  </a:rPr>
                  <a:t> It is specified by a point P that is located in world coordinates at (x, y, z) location. The objective of perspective projection is to determine the image point P’ whose coordinates are (x’, y’, z’)</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mc:Fallback>
      </mc:AlternateContent>
      <p:sp>
        <p:nvSpPr>
          <p:cNvPr id="4" name="Slide Number Placeholder 3"/>
          <p:cNvSpPr>
            <a:spLocks noGrp="1"/>
          </p:cNvSpPr>
          <p:nvPr>
            <p:ph type="sldNum" sz="quarter" idx="10"/>
          </p:nvPr>
        </p:nvSpPr>
        <p:spPr/>
        <p:txBody>
          <a:bodyPr/>
          <a:lstStyle/>
          <a:p>
            <a:fld id="{AF5EB39C-F75B-41AC-B9CE-1F0E047EDE85}" type="slidenum">
              <a:rPr lang="en-US" smtClean="0"/>
              <a:t>11</a:t>
            </a:fld>
            <a:endParaRPr lang="en-US"/>
          </a:p>
        </p:txBody>
      </p:sp>
    </p:spTree>
    <p:extLst>
      <p:ext uri="{BB962C8B-B14F-4D97-AF65-F5344CB8AC3E}">
        <p14:creationId xmlns:p14="http://schemas.microsoft.com/office/powerpoint/2010/main" val="181102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Let us know about</a:t>
            </a:r>
            <a:r>
              <a:rPr lang="en-US" baseline="0" dirty="0"/>
              <a:t> </a:t>
            </a:r>
            <a:r>
              <a:rPr lang="en-US" dirty="0"/>
              <a:t>VSAT.</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VSAT, or Very Small Aperture Terminal, is a type of satellite communication system that is used to provide internet connectivity, data communication, and voice communication in remote or hard-to-reach areas. It works by transmitting and receiving data via a satellite that is orbiting the earth.</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The VSAT system consists of three main components: the satellite, the hub station, and the VSAT terminal.</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VSAT systems are commonly used in remote areas where terrestrial communication infrastructure is not available. They are widely used in industries such as oil and gas, mining, maritime, and aviation, where reliable communication is crucial for business operations. VSAT systems are also used in disaster management and relief operations where communication infrastructure may be destroyed or unavailable.</a:t>
            </a:r>
            <a:endParaRPr lang="en-US" dirty="0"/>
          </a:p>
          <a:p>
            <a:pPr marL="171450" indent="-171450">
              <a:buFont typeface="Wingdings" pitchFamily="2" charset="2"/>
              <a:buChar char="Ø"/>
            </a:pPr>
            <a:r>
              <a:rPr lang="en-US" dirty="0"/>
              <a:t>A Very Small Aperture Terminal contains two parts, a transceiver and a device that interfaces the transceiver with the end’s user communication device, such as a personal computer.</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dirty="0"/>
              <a:t>The VSAT senses and receives signals from a ground station computer that acts as the hub for the system.</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dirty="0"/>
              <a:t>The Very Small Aperture Terminal, or VSAT, is a satellite communication device.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dirty="0"/>
              <a:t>A ground station computer serves as the system's hub and sends signals to the satellite, which detects and receives them.</a:t>
            </a:r>
          </a:p>
        </p:txBody>
      </p:sp>
      <p:sp>
        <p:nvSpPr>
          <p:cNvPr id="4" name="Slide Number Placeholder 3"/>
          <p:cNvSpPr>
            <a:spLocks noGrp="1"/>
          </p:cNvSpPr>
          <p:nvPr>
            <p:ph type="sldNum" sz="quarter" idx="10"/>
          </p:nvPr>
        </p:nvSpPr>
        <p:spPr/>
        <p:txBody>
          <a:bodyPr/>
          <a:lstStyle/>
          <a:p>
            <a:fld id="{AF5EB39C-F75B-41AC-B9CE-1F0E047EDE85}" type="slidenum">
              <a:rPr lang="en-US" smtClean="0"/>
              <a:t>12</a:t>
            </a:fld>
            <a:endParaRPr lang="en-US"/>
          </a:p>
        </p:txBody>
      </p:sp>
    </p:spTree>
    <p:extLst>
      <p:ext uri="{BB962C8B-B14F-4D97-AF65-F5344CB8AC3E}">
        <p14:creationId xmlns:p14="http://schemas.microsoft.com/office/powerpoint/2010/main" val="1828335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Let us know</a:t>
            </a:r>
            <a:r>
              <a:rPr lang="en-GB" baseline="0" dirty="0"/>
              <a:t> about</a:t>
            </a:r>
            <a:r>
              <a:rPr lang="en-GB" dirty="0"/>
              <a:t> the fibre optic connection that facilitates much faster connection.</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Fiber optic connections are a type of telecommunication technology that uses light to transmit data over long distances. This technology has revolutionized the way we communicate, allowing us to send large amounts of data quickly and reliably. Unlike traditional copper-based cables, fiber optic cables are made of glass or plastic and use light to transmit data instead of electrical signals. This makes them immune to interference from other electrical devices, which can cause data loss or corruption.</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Fiber optic connections have many advantages over traditional copper-based cables. First, they have a much higher bandwidth capacity, which means they can transmit more data at faster speeds.</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Fiber optic connections are also more reliable than traditional cables because they are less prone to interference and can withstand harsh weather conditions. </a:t>
            </a:r>
            <a:endParaRPr lang="en-GB"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aseline="0" dirty="0">
                <a:solidFill>
                  <a:schemeClr val="bg1"/>
                </a:solidFill>
              </a:rPr>
              <a:t> It is quite simple to integrate fiber optic broadband with other features and systems.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aseline="0" dirty="0">
                <a:solidFill>
                  <a:schemeClr val="bg1"/>
                </a:solidFill>
              </a:rPr>
              <a:t>One of the quickest optical connections available from the telephone exchange is fiber.</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sz="1200" dirty="0">
              <a:solidFill>
                <a:schemeClr val="bg1"/>
              </a:solidFill>
            </a:endParaRPr>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AF5EB39C-F75B-41AC-B9CE-1F0E047EDE85}" type="slidenum">
              <a:rPr lang="en-US" smtClean="0"/>
              <a:t>13</a:t>
            </a:fld>
            <a:endParaRPr lang="en-US"/>
          </a:p>
        </p:txBody>
      </p:sp>
    </p:spTree>
    <p:extLst>
      <p:ext uri="{BB962C8B-B14F-4D97-AF65-F5344CB8AC3E}">
        <p14:creationId xmlns:p14="http://schemas.microsoft.com/office/powerpoint/2010/main" val="3605708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check the disadvantages and advantages of the fibre optic connection.</a:t>
            </a:r>
          </a:p>
          <a:p>
            <a:pPr lvl="0" algn="l"/>
            <a:endParaRPr lang="en-US" sz="1200" dirty="0"/>
          </a:p>
          <a:p>
            <a:pPr marL="171450" lvl="0" indent="-171450" algn="l">
              <a:buFont typeface="Wingdings" pitchFamily="2" charset="2"/>
              <a:buChar char="Ø"/>
            </a:pPr>
            <a:r>
              <a:rPr lang="en-US" sz="1200" dirty="0"/>
              <a:t> The drawbacks of Fiber optic are:</a:t>
            </a:r>
          </a:p>
          <a:p>
            <a:pPr lvl="0" algn="l"/>
            <a:r>
              <a:rPr lang="en-US" sz="1200" dirty="0"/>
              <a:t>The Fiber optic is expensive and disruptive to install.</a:t>
            </a:r>
          </a:p>
          <a:p>
            <a:pPr lvl="0" algn="l"/>
            <a:r>
              <a:rPr lang="en-US" sz="1200" dirty="0"/>
              <a:t>The end user must have equipment and power source.</a:t>
            </a:r>
          </a:p>
          <a:p>
            <a:pPr marL="171450" lvl="0" indent="-171450" algn="l">
              <a:buFont typeface="Wingdings" pitchFamily="2" charset="2"/>
              <a:buChar char="Ø"/>
            </a:pPr>
            <a:r>
              <a:rPr lang="en-US" sz="1200" dirty="0"/>
              <a:t>The Advantages of Fiber optics are</a:t>
            </a:r>
          </a:p>
          <a:p>
            <a:pPr lvl="0" algn="l"/>
            <a:r>
              <a:rPr lang="en-US" sz="1200" dirty="0"/>
              <a:t>The communication</a:t>
            </a:r>
            <a:r>
              <a:rPr lang="en-US" sz="1200" baseline="0" dirty="0"/>
              <a:t> takes place very fast </a:t>
            </a:r>
            <a:r>
              <a:rPr lang="en-US" sz="1200" dirty="0"/>
              <a:t>and it is very reliable. </a:t>
            </a:r>
          </a:p>
          <a:p>
            <a:pPr lvl="0" algn="l"/>
            <a:r>
              <a:rPr lang="en-US" sz="1200" baseline="0" dirty="0"/>
              <a:t>The Fiber optic is more durable than copper. </a:t>
            </a:r>
            <a:endParaRPr lang="en-IN" sz="1200" dirty="0"/>
          </a:p>
        </p:txBody>
      </p:sp>
      <p:sp>
        <p:nvSpPr>
          <p:cNvPr id="4" name="Slide Number Placeholder 3"/>
          <p:cNvSpPr>
            <a:spLocks noGrp="1"/>
          </p:cNvSpPr>
          <p:nvPr>
            <p:ph type="sldNum" sz="quarter" idx="10"/>
          </p:nvPr>
        </p:nvSpPr>
        <p:spPr/>
        <p:txBody>
          <a:bodyPr/>
          <a:lstStyle/>
          <a:p>
            <a:fld id="{AF5EB39C-F75B-41AC-B9CE-1F0E047EDE85}" type="slidenum">
              <a:rPr lang="en-US" smtClean="0"/>
              <a:t>14</a:t>
            </a:fld>
            <a:endParaRPr lang="en-US"/>
          </a:p>
        </p:txBody>
      </p:sp>
    </p:spTree>
    <p:extLst>
      <p:ext uri="{BB962C8B-B14F-4D97-AF65-F5344CB8AC3E}">
        <p14:creationId xmlns:p14="http://schemas.microsoft.com/office/powerpoint/2010/main" val="2293317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topic, you discovered:</a:t>
            </a:r>
          </a:p>
          <a:p>
            <a:pPr marL="171450" indent="-171450">
              <a:buFont typeface="Wingdings" pitchFamily="2" charset="2"/>
              <a:buChar char="Ø"/>
            </a:pPr>
            <a:r>
              <a:rPr lang="en-US" dirty="0"/>
              <a:t>The various types of Internet connections.</a:t>
            </a:r>
          </a:p>
          <a:p>
            <a:pPr marL="171450" indent="-171450">
              <a:buFont typeface="Wingdings" pitchFamily="2" charset="2"/>
              <a:buChar char="Ø"/>
            </a:pPr>
            <a:r>
              <a:rPr lang="en-US" dirty="0"/>
              <a:t>Metropolitan areas are where the Integrated Service Digital network is more common.</a:t>
            </a:r>
          </a:p>
          <a:p>
            <a:pPr marL="171450" indent="-171450">
              <a:buFont typeface="Wingdings" pitchFamily="2" charset="2"/>
              <a:buChar char="Ø"/>
            </a:pPr>
            <a:r>
              <a:rPr lang="en-US" dirty="0"/>
              <a:t>It is quite simple to integrate fiber optic broadband with other features and systems.</a:t>
            </a:r>
            <a:endParaRPr lang="en-IN" dirty="0"/>
          </a:p>
        </p:txBody>
      </p:sp>
      <p:sp>
        <p:nvSpPr>
          <p:cNvPr id="4" name="Slide Number Placeholder 3"/>
          <p:cNvSpPr>
            <a:spLocks noGrp="1"/>
          </p:cNvSpPr>
          <p:nvPr>
            <p:ph type="sldNum" sz="quarter" idx="10"/>
          </p:nvPr>
        </p:nvSpPr>
        <p:spPr/>
        <p:txBody>
          <a:bodyPr/>
          <a:lstStyle/>
          <a:p>
            <a:fld id="{AF5EB39C-F75B-41AC-B9CE-1F0E047EDE85}" type="slidenum">
              <a:rPr lang="en-US" smtClean="0"/>
              <a:t>15</a:t>
            </a:fld>
            <a:endParaRPr lang="en-US"/>
          </a:p>
        </p:txBody>
      </p:sp>
    </p:spTree>
    <p:extLst>
      <p:ext uri="{BB962C8B-B14F-4D97-AF65-F5344CB8AC3E}">
        <p14:creationId xmlns:p14="http://schemas.microsoft.com/office/powerpoint/2010/main" val="259628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interconnected web is an internet. The user can connect to the internet using a variety of connection types.</a:t>
            </a:r>
            <a:endParaRPr lang="en-IN" dirty="0"/>
          </a:p>
          <a:p>
            <a:endParaRPr lang="en-IN" dirty="0"/>
          </a:p>
        </p:txBody>
      </p:sp>
      <p:sp>
        <p:nvSpPr>
          <p:cNvPr id="4" name="Slide Number Placeholder 3"/>
          <p:cNvSpPr>
            <a:spLocks noGrp="1"/>
          </p:cNvSpPr>
          <p:nvPr>
            <p:ph type="sldNum" sz="quarter" idx="10"/>
          </p:nvPr>
        </p:nvSpPr>
        <p:spPr/>
        <p:txBody>
          <a:bodyPr/>
          <a:lstStyle/>
          <a:p>
            <a:fld id="{AF5EB39C-F75B-41AC-B9CE-1F0E047EDE85}" type="slidenum">
              <a:rPr lang="en-US" smtClean="0"/>
              <a:t>3</a:t>
            </a:fld>
            <a:endParaRPr lang="en-US"/>
          </a:p>
        </p:txBody>
      </p:sp>
    </p:spTree>
    <p:extLst>
      <p:ext uri="{BB962C8B-B14F-4D97-AF65-F5344CB8AC3E}">
        <p14:creationId xmlns:p14="http://schemas.microsoft.com/office/powerpoint/2010/main" val="3359163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dirty="0"/>
              <a:t>After the conclusion of this topic,</a:t>
            </a:r>
            <a:r>
              <a:rPr lang="en-US" baseline="0" dirty="0"/>
              <a:t> you will be able to:</a:t>
            </a:r>
          </a:p>
          <a:p>
            <a:pPr marL="171450" indent="-171450">
              <a:buFont typeface="Wingdings" pitchFamily="2" charset="2"/>
              <a:buChar char="Ø"/>
            </a:pPr>
            <a:endParaRPr lang="en-US" dirty="0"/>
          </a:p>
          <a:p>
            <a:pPr marL="171450" indent="-171450">
              <a:buFont typeface="Wingdings" pitchFamily="2" charset="2"/>
              <a:buChar char="Ø"/>
            </a:pPr>
            <a:r>
              <a:rPr lang="en-US" dirty="0"/>
              <a:t>Describe the various internet connection types.</a:t>
            </a:r>
          </a:p>
          <a:p>
            <a:pPr marL="171450" indent="-171450">
              <a:buFont typeface="Wingdings" pitchFamily="2" charset="2"/>
              <a:buChar char="Ø"/>
            </a:pPr>
            <a:r>
              <a:rPr lang="en-US" dirty="0"/>
              <a:t>clearly recognize ISDN and DSL Internet Broadband.</a:t>
            </a:r>
          </a:p>
          <a:p>
            <a:pPr marL="171450" indent="-171450">
              <a:buFont typeface="Wingdings" pitchFamily="2" charset="2"/>
              <a:buChar char="Ø"/>
            </a:pPr>
            <a:r>
              <a:rPr lang="en-US" dirty="0"/>
              <a:t>understanding about fiber optic and satellite connections</a:t>
            </a:r>
            <a:endParaRPr lang="en-IN" dirty="0"/>
          </a:p>
        </p:txBody>
      </p:sp>
      <p:sp>
        <p:nvSpPr>
          <p:cNvPr id="4" name="Slide Number Placeholder 3"/>
          <p:cNvSpPr>
            <a:spLocks noGrp="1"/>
          </p:cNvSpPr>
          <p:nvPr>
            <p:ph type="sldNum" sz="quarter" idx="10"/>
          </p:nvPr>
        </p:nvSpPr>
        <p:spPr/>
        <p:txBody>
          <a:bodyPr/>
          <a:lstStyle/>
          <a:p>
            <a:fld id="{AF5EB39C-F75B-41AC-B9CE-1F0E047EDE85}" type="slidenum">
              <a:rPr lang="en-US" smtClean="0"/>
              <a:t>4</a:t>
            </a:fld>
            <a:endParaRPr lang="en-US"/>
          </a:p>
        </p:txBody>
      </p:sp>
    </p:spTree>
    <p:extLst>
      <p:ext uri="{BB962C8B-B14F-4D97-AF65-F5344CB8AC3E}">
        <p14:creationId xmlns:p14="http://schemas.microsoft.com/office/powerpoint/2010/main" val="463881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know that the Internet Service Provider is a </a:t>
            </a:r>
            <a:r>
              <a:rPr lang="en-US" dirty="0" err="1"/>
              <a:t>specialised</a:t>
            </a:r>
            <a:r>
              <a:rPr lang="en-US" dirty="0"/>
              <a:t> company that connects customers with personal computers and browsers to internet connectivity.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factors for choosing an ISP are,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Bandwidth: </a:t>
            </a:r>
            <a:r>
              <a:rPr lang="en-US" sz="1200" b="0" i="0" kern="1200" dirty="0">
                <a:solidFill>
                  <a:schemeClr val="tx1"/>
                </a:solidFill>
                <a:effectLst/>
                <a:latin typeface="+mn-lt"/>
                <a:ea typeface="+mn-ea"/>
                <a:cs typeface="+mn-cs"/>
              </a:rPr>
              <a:t>Bandwidth refers to the maximum amount of data that can be transmitted over a network connection within a given time period. In the context of web hosting, bandwidth is a measure of how much traffic a website can handle without experiencing slow loading times or downtime.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connection availability</a:t>
            </a:r>
            <a:r>
              <a:rPr lang="en-US" dirty="0"/>
              <a:t>: </a:t>
            </a:r>
            <a:r>
              <a:rPr lang="en-US" sz="1200" b="0" i="0" kern="1200" dirty="0">
                <a:solidFill>
                  <a:schemeClr val="tx1"/>
                </a:solidFill>
                <a:effectLst/>
                <a:latin typeface="+mn-lt"/>
                <a:ea typeface="+mn-ea"/>
                <a:cs typeface="+mn-cs"/>
              </a:rPr>
              <a:t>Connection availability refers to the reliability and uptime of a web hosting provider's network connection. A reliable connection ensures that your website is always accessible to visitors and that they can access it quickly without experiencing any interruptions or delays. When choosing a web hosting provider, it's important to look for one that has a high uptime guarantee and a proven track record of reliable service.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virtual hosting feature</a:t>
            </a:r>
            <a:r>
              <a:rPr lang="en-US" dirty="0"/>
              <a:t>: </a:t>
            </a:r>
            <a:r>
              <a:rPr lang="en-US" sz="1200" b="0" i="0" kern="1200" dirty="0">
                <a:solidFill>
                  <a:schemeClr val="tx1"/>
                </a:solidFill>
                <a:effectLst/>
                <a:latin typeface="+mn-lt"/>
                <a:ea typeface="+mn-ea"/>
                <a:cs typeface="+mn-cs"/>
              </a:rPr>
              <a:t>This is an efficient way to host multiple websites without having to purchase and maintain separate servers for each site. Virtual hosting typically includes features such as email hosting, domain management, and database support, making it a cost-effective and convenient option for small businesses and individuals.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stability</a:t>
            </a:r>
            <a:r>
              <a:rPr lang="en-US" b="1" baseline="0" dirty="0"/>
              <a:t> and staying power</a:t>
            </a:r>
            <a:r>
              <a:rPr lang="en-US" baseline="0" dirty="0"/>
              <a:t>: </a:t>
            </a:r>
            <a:r>
              <a:rPr lang="en-US" sz="1200" b="0" i="0" kern="1200" dirty="0">
                <a:solidFill>
                  <a:schemeClr val="tx1"/>
                </a:solidFill>
                <a:effectLst/>
                <a:latin typeface="+mn-lt"/>
                <a:ea typeface="+mn-ea"/>
                <a:cs typeface="+mn-cs"/>
              </a:rPr>
              <a:t>A stable hosting platform ensures that your website will remain online and accessible to visitors, even during times of high traffic or server load. Staying power refers to the ability of a web hosting provider to remain in business for the long term. A provider with a strong track record and a proven commitment to customer service is more likely to provide reliable and stable hosting services over the long term.</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baseline="0" dirty="0"/>
              <a:t>customer traffic and volume: </a:t>
            </a:r>
            <a:r>
              <a:rPr lang="en-US" sz="1200" b="0" i="0" kern="1200" dirty="0">
                <a:solidFill>
                  <a:schemeClr val="tx1"/>
                </a:solidFill>
                <a:effectLst/>
                <a:latin typeface="+mn-lt"/>
                <a:ea typeface="+mn-ea"/>
                <a:cs typeface="+mn-cs"/>
              </a:rPr>
              <a:t>Customer traffic and volume are important considerations when choosing a web hosting plan. If your website receives a high volume of traffic, you'll need a hosting plan that can handle the increased load without experiencing slow loading times or downtime. Similarly, if your website includes large multimedia files or other content that requires a lot of storage space, you'll need a hosting plan with sufficient disk space and bandwidth to accommodate your needs.</a:t>
            </a:r>
            <a:endParaRPr lang="en-US" b="1" baseline="0" dirty="0"/>
          </a:p>
        </p:txBody>
      </p:sp>
      <p:sp>
        <p:nvSpPr>
          <p:cNvPr id="4" name="Slide Number Placeholder 3"/>
          <p:cNvSpPr>
            <a:spLocks noGrp="1"/>
          </p:cNvSpPr>
          <p:nvPr>
            <p:ph type="sldNum" sz="quarter" idx="10"/>
          </p:nvPr>
        </p:nvSpPr>
        <p:spPr/>
        <p:txBody>
          <a:bodyPr/>
          <a:lstStyle/>
          <a:p>
            <a:fld id="{AF5EB39C-F75B-41AC-B9CE-1F0E047EDE85}" type="slidenum">
              <a:rPr lang="en-US" smtClean="0"/>
              <a:t>5</a:t>
            </a:fld>
            <a:endParaRPr lang="en-US"/>
          </a:p>
        </p:txBody>
      </p:sp>
    </p:spTree>
    <p:extLst>
      <p:ext uri="{BB962C8B-B14F-4D97-AF65-F5344CB8AC3E}">
        <p14:creationId xmlns:p14="http://schemas.microsoft.com/office/powerpoint/2010/main" val="33384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types of internet connections.,</a:t>
            </a:r>
          </a:p>
          <a:p>
            <a:pPr marL="171450" indent="-171450">
              <a:buFont typeface="Wingdings" pitchFamily="2" charset="2"/>
              <a:buChar char="Ø"/>
            </a:pPr>
            <a:r>
              <a:rPr lang="en-US" sz="1200" b="1" dirty="0"/>
              <a:t>Dialup or Analogue : </a:t>
            </a:r>
            <a:r>
              <a:rPr lang="en-US" sz="1200" b="0" i="0" kern="1200" dirty="0">
                <a:solidFill>
                  <a:schemeClr val="tx1"/>
                </a:solidFill>
                <a:effectLst/>
                <a:latin typeface="+mn-lt"/>
                <a:ea typeface="+mn-ea"/>
                <a:cs typeface="+mn-cs"/>
              </a:rPr>
              <a:t>Dial-up or Analog is the oldest and the slowest form of internet connection. It uses a standard telephone line to establish a connection between your computer and the internet service provider (ISP). With a dial-up connection, you need to physically dial the ISP's number using a modem and then wait for the connection to be established. The speed of this connection is limited to a maximum of 56 Kbps, which is significantly slower than other forms of internet connection available today.</a:t>
            </a:r>
            <a:endParaRPr lang="en-US" sz="1200" b="1" dirty="0"/>
          </a:p>
          <a:p>
            <a:pPr marL="171450" indent="-171450">
              <a:buFont typeface="Wingdings" pitchFamily="2" charset="2"/>
              <a:buChar char="Ø"/>
            </a:pPr>
            <a:r>
              <a:rPr lang="en-US" sz="1200" b="1" dirty="0"/>
              <a:t>Cable connection : </a:t>
            </a:r>
            <a:r>
              <a:rPr lang="en-US" sz="1200" b="0" i="0" kern="1200" dirty="0">
                <a:solidFill>
                  <a:schemeClr val="tx1"/>
                </a:solidFill>
                <a:effectLst/>
                <a:latin typeface="+mn-lt"/>
                <a:ea typeface="+mn-ea"/>
                <a:cs typeface="+mn-cs"/>
              </a:rPr>
              <a:t>Cable internet connection is a form of broadband internet that uses the same coaxial cable that is used to transmit cable TV signals. The connection is established by plugging a cable modem into your computer. Cable internet provides faster speeds than dial-up and is more reliable. </a:t>
            </a:r>
            <a:endParaRPr lang="en-US" sz="1200" b="1" dirty="0"/>
          </a:p>
          <a:p>
            <a:pPr marL="171450" indent="-171450">
              <a:buFont typeface="Wingdings" pitchFamily="2" charset="2"/>
              <a:buChar char="Ø"/>
            </a:pPr>
            <a:r>
              <a:rPr lang="en-US" sz="1200" b="1" dirty="0"/>
              <a:t>DSL Broadband : </a:t>
            </a:r>
            <a:r>
              <a:rPr lang="en-US" sz="1200" b="0" i="0" kern="1200" dirty="0">
                <a:solidFill>
                  <a:schemeClr val="tx1"/>
                </a:solidFill>
                <a:effectLst/>
                <a:latin typeface="+mn-lt"/>
                <a:ea typeface="+mn-ea"/>
                <a:cs typeface="+mn-cs"/>
              </a:rPr>
              <a:t>Digital Subscriber Line (DSL) broadband is a high-speed internet connection that uses telephone lines to transmit data. DSL internet works by using a separate frequency range for data transmission, which allows it to provide faster speeds than traditional dial-up. The speed of DSL broadband can range from 128 Kbps to 100 Mbps, depending on the plan you choose.</a:t>
            </a:r>
            <a:endParaRPr lang="en-US" sz="1200" b="1" dirty="0"/>
          </a:p>
          <a:p>
            <a:pPr marL="171450" indent="-171450">
              <a:buFont typeface="Wingdings" pitchFamily="2" charset="2"/>
              <a:buChar char="Ø"/>
            </a:pPr>
            <a:r>
              <a:rPr lang="en-US" sz="1200" b="1" dirty="0"/>
              <a:t>ISDN : </a:t>
            </a:r>
            <a:r>
              <a:rPr lang="en-US" sz="1200" b="0" i="0" kern="1200" dirty="0">
                <a:solidFill>
                  <a:schemeClr val="tx1"/>
                </a:solidFill>
                <a:effectLst/>
                <a:latin typeface="+mn-lt"/>
                <a:ea typeface="+mn-ea"/>
                <a:cs typeface="+mn-cs"/>
              </a:rPr>
              <a:t>Integrated Services Digital Network (ISDN) is a type of digital telephone service that provides faster data transmission speeds than traditional analog phone lines. ISDN uses a digital signal that is sent over copper wire, allowing it to provide faster speeds than analog connections. The maximum speed of an ISDN connection is 128 Kbps. ISDN is less common than other types of internet connections and is typically used in business settings.</a:t>
            </a:r>
            <a:endParaRPr lang="en-US" sz="1200" b="1" dirty="0"/>
          </a:p>
        </p:txBody>
      </p:sp>
      <p:sp>
        <p:nvSpPr>
          <p:cNvPr id="4" name="Slide Number Placeholder 3"/>
          <p:cNvSpPr>
            <a:spLocks noGrp="1"/>
          </p:cNvSpPr>
          <p:nvPr>
            <p:ph type="sldNum" sz="quarter" idx="10"/>
          </p:nvPr>
        </p:nvSpPr>
        <p:spPr/>
        <p:txBody>
          <a:bodyPr/>
          <a:lstStyle/>
          <a:p>
            <a:fld id="{AF5EB39C-F75B-41AC-B9CE-1F0E047EDE85}" type="slidenum">
              <a:rPr lang="en-US" smtClean="0"/>
              <a:t>6</a:t>
            </a:fld>
            <a:endParaRPr lang="en-US"/>
          </a:p>
        </p:txBody>
      </p:sp>
    </p:spTree>
    <p:extLst>
      <p:ext uri="{BB962C8B-B14F-4D97-AF65-F5344CB8AC3E}">
        <p14:creationId xmlns:p14="http://schemas.microsoft.com/office/powerpoint/2010/main" val="193660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Let us understand what Dial up 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Because it is so inexpensive, it is found almost everywhere in the 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Using a dial-up terminal connection, the dial-up connection facilitates connectivity to the internet.</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Dial-up connection is a type of internet connection that was widely used before the advent of broadband internet. It uses the public switched telephone network (PSTN) to establish a connection between the user's computer and the internet service provider (ISP). The term "dial-up" refers to the process of dialing a phone number to connect to the ISP.</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the user needs a modem, which is a device that converts digital signals from the computer into analog signals that can be transmitted over the telephone line. The modem also converts analog signals from the telephone line into digital signals that can be understood by the computer.</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The modem then dials the phone number and establishes a connection with the ISP's modem.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One of the disadvantages of a dial-up connection is its slow speed. The maximum speed of a dial-up connection is 56 kilobits per second (kbps), which is much slower than the broadband speeds offered by cable, DSL, and fiber-optic connections.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a:solidFill>
                  <a:schemeClr val="tx1"/>
                </a:solidFill>
                <a:effectLst/>
                <a:latin typeface="+mn-lt"/>
                <a:ea typeface="+mn-ea"/>
                <a:cs typeface="+mn-cs"/>
              </a:rPr>
              <a:t>dial-up connections are still used in some areas where broadband internet is not available or too expensive. They are also sometimes used as a backup option in case of a broadband outage.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bg1"/>
              </a:solidFill>
              <a:latin typeface="+mn-lt"/>
              <a:ea typeface="+mn-ea"/>
              <a:cs typeface="+mn-cs"/>
            </a:endParaRPr>
          </a:p>
        </p:txBody>
      </p:sp>
      <p:sp>
        <p:nvSpPr>
          <p:cNvPr id="4" name="Slide Number Placeholder 3"/>
          <p:cNvSpPr>
            <a:spLocks noGrp="1"/>
          </p:cNvSpPr>
          <p:nvPr>
            <p:ph type="sldNum" sz="quarter" idx="10"/>
          </p:nvPr>
        </p:nvSpPr>
        <p:spPr/>
        <p:txBody>
          <a:bodyPr/>
          <a:lstStyle/>
          <a:p>
            <a:fld id="{AF5EB39C-F75B-41AC-B9CE-1F0E047EDE85}" type="slidenum">
              <a:rPr lang="en-US" smtClean="0"/>
              <a:t>7</a:t>
            </a:fld>
            <a:endParaRPr lang="en-US"/>
          </a:p>
        </p:txBody>
      </p:sp>
    </p:spTree>
    <p:extLst>
      <p:ext uri="{BB962C8B-B14F-4D97-AF65-F5344CB8AC3E}">
        <p14:creationId xmlns:p14="http://schemas.microsoft.com/office/powerpoint/2010/main" val="165540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bg1"/>
                </a:solidFill>
              </a:rPr>
              <a:t>Let us understand</a:t>
            </a:r>
            <a:r>
              <a:rPr lang="en-US" sz="1200" kern="1200" baseline="0" dirty="0">
                <a:solidFill>
                  <a:schemeClr val="bg1"/>
                </a:solidFill>
              </a:rPr>
              <a:t> about ISDN,</a:t>
            </a:r>
          </a:p>
          <a:p>
            <a:pPr marL="171450" lvl="0" indent="-171450">
              <a:buFont typeface="Arial" pitchFamily="34" charset="0"/>
              <a:buChar char="•"/>
            </a:pPr>
            <a:r>
              <a:rPr lang="en-US" sz="1200" kern="1200" baseline="0" dirty="0">
                <a:solidFill>
                  <a:schemeClr val="bg1"/>
                </a:solidFill>
              </a:rPr>
              <a:t>ISDN stands for Integrated Service Digital Network.</a:t>
            </a:r>
          </a:p>
          <a:p>
            <a:pPr marL="171450" lvl="0" indent="-171450">
              <a:buFont typeface="Arial" pitchFamily="34" charset="0"/>
              <a:buChar char="•"/>
            </a:pPr>
            <a:r>
              <a:rPr lang="en-US" sz="1200" kern="1200" baseline="0" dirty="0">
                <a:solidFill>
                  <a:schemeClr val="bg1"/>
                </a:solidFill>
              </a:rPr>
              <a:t>Telephone companies have been using ISDN, a dial-up service, for many years.</a:t>
            </a:r>
          </a:p>
          <a:p>
            <a:pPr marL="171450" lvl="0" indent="-171450">
              <a:buFont typeface="Arial" pitchFamily="34" charset="0"/>
              <a:buChar char="•"/>
            </a:pPr>
            <a:r>
              <a:rPr lang="en-US" sz="1200" kern="1200" baseline="0" dirty="0">
                <a:solidFill>
                  <a:schemeClr val="bg1"/>
                </a:solidFill>
              </a:rPr>
              <a:t>Due to its high price, ISDN is not offered everywhere.</a:t>
            </a:r>
          </a:p>
          <a:p>
            <a:pPr marL="171450" lvl="0" indent="-171450">
              <a:buFont typeface="Arial" pitchFamily="34" charset="0"/>
              <a:buChar char="•"/>
            </a:pPr>
            <a:r>
              <a:rPr lang="en-US" sz="1200" b="0" i="0" kern="1200" dirty="0">
                <a:solidFill>
                  <a:schemeClr val="tx1"/>
                </a:solidFill>
                <a:effectLst/>
                <a:latin typeface="+mn-lt"/>
                <a:ea typeface="+mn-ea"/>
                <a:cs typeface="+mn-cs"/>
              </a:rPr>
              <a:t>It was introduced in the 1980s and was initially designed to replace the traditional analog telephone network. ISDN provides faster and more reliable data transmission than analog networks and allows for a more efficient use of the telephone network.</a:t>
            </a:r>
          </a:p>
          <a:p>
            <a:pPr marL="171450" lvl="0" indent="-171450">
              <a:buFont typeface="Arial" pitchFamily="34" charset="0"/>
              <a:buChar char="•"/>
            </a:pPr>
            <a:r>
              <a:rPr lang="en-US" sz="1200" b="0" i="0" kern="1200" dirty="0">
                <a:solidFill>
                  <a:schemeClr val="tx1"/>
                </a:solidFill>
                <a:effectLst/>
                <a:latin typeface="+mn-lt"/>
                <a:ea typeface="+mn-ea"/>
                <a:cs typeface="+mn-cs"/>
              </a:rPr>
              <a:t>This means that a dedicated circuit is established between the two endpoints for the duration of the transmission. This is different from packet-switched networks, which are used for transmitting data over the internet. </a:t>
            </a:r>
          </a:p>
          <a:p>
            <a:pPr marL="171450" lvl="0" indent="-171450">
              <a:buFont typeface="Arial" pitchFamily="34" charset="0"/>
              <a:buChar char="•"/>
            </a:pPr>
            <a:r>
              <a:rPr lang="en-US" sz="1200" b="0" i="0" kern="1200" dirty="0">
                <a:solidFill>
                  <a:schemeClr val="tx1"/>
                </a:solidFill>
                <a:effectLst/>
                <a:latin typeface="+mn-lt"/>
                <a:ea typeface="+mn-ea"/>
                <a:cs typeface="+mn-cs"/>
              </a:rPr>
              <a:t>ISDN is divided into two types of channels: B (bearer) channels and D (data) channels. The B channels are used for voice or data transmission, and each channel has a bandwidth of 64 kbps. The D channels are used for signaling and control purposes, and they have a bandwidth of 16 kbps. ISDN can support up to 30 B channels on a single line, which means that it can provide a total bandwidth of 1.92 Mbps.</a:t>
            </a:r>
          </a:p>
          <a:p>
            <a:pPr marL="171450" lvl="0" indent="-171450">
              <a:buFont typeface="Arial" pitchFamily="34" charset="0"/>
              <a:buChar char="•"/>
            </a:pPr>
            <a:r>
              <a:rPr lang="en-US" sz="1200" b="0" i="0" kern="1200" dirty="0">
                <a:solidFill>
                  <a:schemeClr val="tx1"/>
                </a:solidFill>
                <a:effectLst/>
                <a:latin typeface="+mn-lt"/>
                <a:ea typeface="+mn-ea"/>
                <a:cs typeface="+mn-cs"/>
              </a:rPr>
              <a:t>It has also been used for internet access, although it has been largely replaced by broadband technologies such as DSL and cable modems.</a:t>
            </a:r>
          </a:p>
          <a:p>
            <a:pPr marL="171450" lvl="0" indent="-171450">
              <a:buFont typeface="Arial" pitchFamily="34" charset="0"/>
              <a:buChar char="•"/>
            </a:pPr>
            <a:r>
              <a:rPr lang="en-US" sz="1200" b="0" i="0" kern="1200" dirty="0">
                <a:solidFill>
                  <a:schemeClr val="tx1"/>
                </a:solidFill>
                <a:effectLst/>
                <a:latin typeface="+mn-lt"/>
                <a:ea typeface="+mn-ea"/>
                <a:cs typeface="+mn-cs"/>
              </a:rPr>
              <a:t>ISDN has been widely used for business applications and internet access, although it has been largely replaced by broadband technologies. </a:t>
            </a:r>
            <a:endParaRPr lang="en-US" sz="1200" kern="1200" baseline="0" dirty="0">
              <a:solidFill>
                <a:schemeClr val="bg1"/>
              </a:solidFill>
            </a:endParaRPr>
          </a:p>
        </p:txBody>
      </p:sp>
      <p:sp>
        <p:nvSpPr>
          <p:cNvPr id="4" name="Slide Number Placeholder 3"/>
          <p:cNvSpPr>
            <a:spLocks noGrp="1"/>
          </p:cNvSpPr>
          <p:nvPr>
            <p:ph type="sldNum" sz="quarter" idx="10"/>
          </p:nvPr>
        </p:nvSpPr>
        <p:spPr/>
        <p:txBody>
          <a:bodyPr/>
          <a:lstStyle/>
          <a:p>
            <a:fld id="{AF5EB39C-F75B-41AC-B9CE-1F0E047EDE85}" type="slidenum">
              <a:rPr lang="en-US" smtClean="0"/>
              <a:t>8</a:t>
            </a:fld>
            <a:endParaRPr lang="en-US"/>
          </a:p>
        </p:txBody>
      </p:sp>
    </p:spTree>
    <p:extLst>
      <p:ext uri="{BB962C8B-B14F-4D97-AF65-F5344CB8AC3E}">
        <p14:creationId xmlns:p14="http://schemas.microsoft.com/office/powerpoint/2010/main" val="1958813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understand about DSL Broad</a:t>
            </a:r>
            <a:r>
              <a:rPr lang="en-US" baseline="0" dirty="0"/>
              <a:t> band</a:t>
            </a:r>
          </a:p>
          <a:p>
            <a:r>
              <a:rPr lang="en-US" sz="1200" b="0" i="0" kern="1200" dirty="0">
                <a:solidFill>
                  <a:schemeClr val="tx1"/>
                </a:solidFill>
                <a:effectLst/>
                <a:latin typeface="+mn-lt"/>
                <a:ea typeface="+mn-ea"/>
                <a:cs typeface="+mn-cs"/>
              </a:rPr>
              <a:t>DSL stands for Digital Subscriber Line. A DSL connection is a type of internet connection that uses existing copper telephone lines to transmit data. DSL technology uses high-frequency signals to transmit data over the telephone lines, while allowing voice traffic to continue on the same line. the speed and reliability of a DSL connection can depend on factors such as the distance from the nearest telephone exchange, the quality of the telephone lines, and the provider's network infrastructure.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There are three types of Digital Subscriber Line connection that are used in telecommunication marketing.</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b="1" dirty="0"/>
              <a:t>ADSL</a:t>
            </a:r>
            <a:r>
              <a:rPr lang="en-US" sz="1200" b="1" baseline="0" dirty="0"/>
              <a:t> : </a:t>
            </a:r>
            <a:r>
              <a:rPr lang="en-US" sz="1200" b="0" i="0" kern="1200" dirty="0">
                <a:solidFill>
                  <a:schemeClr val="tx1"/>
                </a:solidFill>
                <a:effectLst/>
                <a:latin typeface="+mn-lt"/>
                <a:ea typeface="+mn-ea"/>
                <a:cs typeface="+mn-cs"/>
              </a:rPr>
              <a:t>ADSL stands for asymmetric digital subscriber line. It is the most widely used DSL technology and is often used for home internet connections. ADSL provides faster download speeds than upload speeds, hence the term "asymmetric". This is because most people download more data than they upload. ADSL works by using different frequencies for upstream and downstream data, which allows for simultaneous use of the phone line and internet connection.</a:t>
            </a:r>
            <a:endParaRPr lang="en-IN" sz="1200" b="1"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b="1" dirty="0"/>
              <a:t>VDSL : </a:t>
            </a:r>
            <a:r>
              <a:rPr lang="en-US" sz="1200" b="0" i="0" kern="1200" dirty="0">
                <a:solidFill>
                  <a:schemeClr val="tx1"/>
                </a:solidFill>
                <a:effectLst/>
                <a:latin typeface="+mn-lt"/>
                <a:ea typeface="+mn-ea"/>
                <a:cs typeface="+mn-cs"/>
              </a:rPr>
              <a:t>VDSL stands for very high-speed digital subscriber line. It provides faster download and upload speeds than ADSL and is suitable for businesses and homes with higher data usage requirements. VDSL uses a different modulation technique than ADSL, which allows for faster data transfer rates. However, VDSL has a shorter range than ADSL, meaning that it's not always available in all areas.</a:t>
            </a:r>
            <a:endParaRPr lang="en-IN" sz="1200" b="1"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b="1" dirty="0"/>
              <a:t>SDSL : </a:t>
            </a:r>
            <a:r>
              <a:rPr lang="en-US" sz="1200" b="0" i="0" kern="1200" dirty="0">
                <a:solidFill>
                  <a:schemeClr val="tx1"/>
                </a:solidFill>
                <a:effectLst/>
                <a:latin typeface="+mn-lt"/>
                <a:ea typeface="+mn-ea"/>
                <a:cs typeface="+mn-cs"/>
              </a:rPr>
              <a:t>SDSL stands for symmetric digital subscriber line. It provides equal upload and download speeds, making it suitable for businesses that need to send large files, such as videos or images. SDSL uses the same frequency for both upstream and downstream data, which eliminates the need for a splitter. SDSL is more expensive than ADSL and VDSL because it provides faster and more reliable data transfer rates.</a:t>
            </a:r>
            <a:endParaRPr lang="en-IN" sz="1200" b="1" dirty="0"/>
          </a:p>
        </p:txBody>
      </p:sp>
      <p:sp>
        <p:nvSpPr>
          <p:cNvPr id="4" name="Slide Number Placeholder 3"/>
          <p:cNvSpPr>
            <a:spLocks noGrp="1"/>
          </p:cNvSpPr>
          <p:nvPr>
            <p:ph type="sldNum" sz="quarter" idx="10"/>
          </p:nvPr>
        </p:nvSpPr>
        <p:spPr/>
        <p:txBody>
          <a:bodyPr/>
          <a:lstStyle/>
          <a:p>
            <a:fld id="{AF5EB39C-F75B-41AC-B9CE-1F0E047EDE85}" type="slidenum">
              <a:rPr lang="en-US" smtClean="0"/>
              <a:t>9</a:t>
            </a:fld>
            <a:endParaRPr lang="en-US"/>
          </a:p>
        </p:txBody>
      </p:sp>
    </p:spTree>
    <p:extLst>
      <p:ext uri="{BB962C8B-B14F-4D97-AF65-F5344CB8AC3E}">
        <p14:creationId xmlns:p14="http://schemas.microsoft.com/office/powerpoint/2010/main" val="89388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know that the cable modem works by using television channel space for data transmission.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dirty="0"/>
              <a:t>  A network bridge and modem that enables a broadband internet connection is known as a cable modem.</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IN" dirty="0"/>
              <a:t>  </a:t>
            </a:r>
            <a:r>
              <a:rPr lang="en-US" dirty="0"/>
              <a:t>An HFC and R-Fog network's high bandwidth is used by the cable modem connection.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cable modem connection is a type of internet connection that uses a cable television network to transmit data between a user's device and the internet. This type of connection is popular because it is generally faster and more reliable than other types of connections, such as dial-up or DSL.</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 The cable modem connects to the user's device, typically a computer or router, via an Ethernet cable.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One of the benefits of a cable modem connection is its speed. Cable modem connections can offer download speeds of up to 1 Gaps, which is much faster than other types of connections. This high speed is possible because cable television networks have a large amount of available bandwidth, which can be used to transmit data quickly.</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b="0" i="0" kern="1200" dirty="0">
                <a:solidFill>
                  <a:schemeClr val="tx1"/>
                </a:solidFill>
                <a:effectLst/>
                <a:latin typeface="+mn-lt"/>
                <a:ea typeface="+mn-ea"/>
                <a:cs typeface="+mn-cs"/>
              </a:rPr>
              <a:t> This means that cable modem connections are less likely to be affected by factors such as distance from the network or the presence of other devices that may cause interference.</a:t>
            </a:r>
          </a:p>
        </p:txBody>
      </p:sp>
      <p:sp>
        <p:nvSpPr>
          <p:cNvPr id="4" name="Slide Number Placeholder 3"/>
          <p:cNvSpPr>
            <a:spLocks noGrp="1"/>
          </p:cNvSpPr>
          <p:nvPr>
            <p:ph type="sldNum" sz="quarter" idx="10"/>
          </p:nvPr>
        </p:nvSpPr>
        <p:spPr/>
        <p:txBody>
          <a:bodyPr/>
          <a:lstStyle/>
          <a:p>
            <a:fld id="{AF5EB39C-F75B-41AC-B9CE-1F0E047EDE85}" type="slidenum">
              <a:rPr lang="en-US" smtClean="0"/>
              <a:t>10</a:t>
            </a:fld>
            <a:endParaRPr lang="en-US"/>
          </a:p>
        </p:txBody>
      </p:sp>
    </p:spTree>
    <p:extLst>
      <p:ext uri="{BB962C8B-B14F-4D97-AF65-F5344CB8AC3E}">
        <p14:creationId xmlns:p14="http://schemas.microsoft.com/office/powerpoint/2010/main" val="4219912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6496-F767-45F5-8545-41E985738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53559A-66FE-4743-8D9A-B7A3C62F3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C59400-F447-4336-8EFB-CE6E5704A19A}"/>
              </a:ext>
            </a:extLst>
          </p:cNvPr>
          <p:cNvSpPr>
            <a:spLocks noGrp="1"/>
          </p:cNvSpPr>
          <p:nvPr>
            <p:ph type="dt" sz="half" idx="10"/>
          </p:nvPr>
        </p:nvSpPr>
        <p:spPr/>
        <p:txBody>
          <a:bodyPr/>
          <a:lstStyle/>
          <a:p>
            <a:fld id="{EA9F1A13-7799-4FEE-A632-9803D0EC85E4}" type="datetimeFigureOut">
              <a:rPr lang="en-IN" smtClean="0"/>
              <a:t>23-06-2023</a:t>
            </a:fld>
            <a:endParaRPr lang="en-IN"/>
          </a:p>
        </p:txBody>
      </p:sp>
      <p:sp>
        <p:nvSpPr>
          <p:cNvPr id="5" name="Footer Placeholder 4">
            <a:extLst>
              <a:ext uri="{FF2B5EF4-FFF2-40B4-BE49-F238E27FC236}">
                <a16:creationId xmlns:a16="http://schemas.microsoft.com/office/drawing/2014/main" id="{CE4ED591-2FB9-4482-8C81-22CFC69E46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51A4FC-478A-4787-AAC1-3387E867C8D6}"/>
              </a:ext>
            </a:extLst>
          </p:cNvPr>
          <p:cNvSpPr>
            <a:spLocks noGrp="1"/>
          </p:cNvSpPr>
          <p:nvPr>
            <p:ph type="sldNum" sz="quarter" idx="12"/>
          </p:nvPr>
        </p:nvSpPr>
        <p:spPr/>
        <p:txBody>
          <a:bodyPr/>
          <a:lstStyle/>
          <a:p>
            <a:fld id="{932BEAA5-F639-4CC0-8263-FEDE21902E50}" type="slidenum">
              <a:rPr lang="en-IN" smtClean="0"/>
              <a:t>‹#›</a:t>
            </a:fld>
            <a:endParaRPr lang="en-IN"/>
          </a:p>
        </p:txBody>
      </p:sp>
    </p:spTree>
    <p:extLst>
      <p:ext uri="{BB962C8B-B14F-4D97-AF65-F5344CB8AC3E}">
        <p14:creationId xmlns:p14="http://schemas.microsoft.com/office/powerpoint/2010/main" val="245869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Outr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28EAF0-C6E9-4D4E-89F0-E2C64841E9B8}"/>
              </a:ext>
            </a:extLst>
          </p:cNvPr>
          <p:cNvSpPr/>
          <p:nvPr userDrawn="1"/>
        </p:nvSpPr>
        <p:spPr>
          <a:xfrm>
            <a:off x="0" y="0"/>
            <a:ext cx="12191998" cy="6857999"/>
          </a:xfrm>
          <a:prstGeom prst="rect">
            <a:avLst/>
          </a:prstGeom>
          <a:solidFill>
            <a:srgbClr val="F0F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36C862C-4AF8-4013-8FD4-A89DDB9CCC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7042" y="2686548"/>
            <a:ext cx="3657917" cy="695004"/>
          </a:xfrm>
          <a:prstGeom prst="rect">
            <a:avLst/>
          </a:prstGeom>
        </p:spPr>
      </p:pic>
      <p:pic>
        <p:nvPicPr>
          <p:cNvPr id="7" name="Picture 6">
            <a:extLst>
              <a:ext uri="{FF2B5EF4-FFF2-40B4-BE49-F238E27FC236}">
                <a16:creationId xmlns:a16="http://schemas.microsoft.com/office/drawing/2014/main" id="{64129342-644E-4B2F-AEEF-414FE853A04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44666"/>
          <a:stretch/>
        </p:blipFill>
        <p:spPr>
          <a:xfrm>
            <a:off x="0" y="3063241"/>
            <a:ext cx="12191998" cy="3794759"/>
          </a:xfrm>
          <a:prstGeom prst="rect">
            <a:avLst/>
          </a:prstGeom>
        </p:spPr>
      </p:pic>
      <p:sp>
        <p:nvSpPr>
          <p:cNvPr id="13" name="Freeform: Shape 12">
            <a:extLst>
              <a:ext uri="{FF2B5EF4-FFF2-40B4-BE49-F238E27FC236}">
                <a16:creationId xmlns:a16="http://schemas.microsoft.com/office/drawing/2014/main" id="{B3C1CE73-D368-4C9C-B442-BE675050D1C9}"/>
              </a:ext>
            </a:extLst>
          </p:cNvPr>
          <p:cNvSpPr/>
          <p:nvPr userDrawn="1"/>
        </p:nvSpPr>
        <p:spPr>
          <a:xfrm>
            <a:off x="0" y="0"/>
            <a:ext cx="3124063" cy="1897614"/>
          </a:xfrm>
          <a:custGeom>
            <a:avLst/>
            <a:gdLst>
              <a:gd name="connsiteX0" fmla="*/ 0 w 3124063"/>
              <a:gd name="connsiteY0" fmla="*/ 0 h 1897614"/>
              <a:gd name="connsiteX1" fmla="*/ 3124063 w 3124063"/>
              <a:gd name="connsiteY1" fmla="*/ 0 h 1897614"/>
              <a:gd name="connsiteX2" fmla="*/ 3115654 w 3124063"/>
              <a:gd name="connsiteY2" fmla="*/ 55100 h 1897614"/>
              <a:gd name="connsiteX3" fmla="*/ 854965 w 3124063"/>
              <a:gd name="connsiteY3" fmla="*/ 1897614 h 1897614"/>
              <a:gd name="connsiteX4" fmla="*/ 168764 w 3124063"/>
              <a:gd name="connsiteY4" fmla="*/ 1793870 h 1897614"/>
              <a:gd name="connsiteX5" fmla="*/ 0 w 3124063"/>
              <a:gd name="connsiteY5" fmla="*/ 1732102 h 189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4063" h="1897614">
                <a:moveTo>
                  <a:pt x="0" y="0"/>
                </a:moveTo>
                <a:lnTo>
                  <a:pt x="3124063" y="0"/>
                </a:lnTo>
                <a:lnTo>
                  <a:pt x="3115654" y="55100"/>
                </a:lnTo>
                <a:cubicBezTo>
                  <a:pt x="2900481" y="1106621"/>
                  <a:pt x="1970097" y="1897614"/>
                  <a:pt x="854965" y="1897614"/>
                </a:cubicBezTo>
                <a:cubicBezTo>
                  <a:pt x="616008" y="1897614"/>
                  <a:pt x="385535" y="1861293"/>
                  <a:pt x="168764" y="1793870"/>
                </a:cubicBezTo>
                <a:lnTo>
                  <a:pt x="0" y="1732102"/>
                </a:lnTo>
                <a:close/>
              </a:path>
            </a:pathLst>
          </a:custGeom>
          <a:gradFill flip="none" rotWithShape="1">
            <a:gsLst>
              <a:gs pos="0">
                <a:srgbClr val="02539D"/>
              </a:gs>
              <a:gs pos="100000">
                <a:srgbClr val="0086CD"/>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3" name="Picture 2" descr="Logo&#10;&#10;Description automatically generated">
            <a:extLst>
              <a:ext uri="{FF2B5EF4-FFF2-40B4-BE49-F238E27FC236}">
                <a16:creationId xmlns:a16="http://schemas.microsoft.com/office/drawing/2014/main" id="{80A8A576-C3B4-40FF-B3CB-A8FC8EE5518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71685" y="5577840"/>
            <a:ext cx="962745" cy="1096459"/>
          </a:xfrm>
          <a:prstGeom prst="rect">
            <a:avLst/>
          </a:prstGeom>
        </p:spPr>
      </p:pic>
    </p:spTree>
    <p:extLst>
      <p:ext uri="{BB962C8B-B14F-4D97-AF65-F5344CB8AC3E}">
        <p14:creationId xmlns:p14="http://schemas.microsoft.com/office/powerpoint/2010/main" val="37283216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extLst>
    <p:ext uri="{DCECCB84-F9BA-43D5-87BE-67443E8EF086}">
      <p15:sldGuideLst xmlns:p15="http://schemas.microsoft.com/office/powerpoint/2012/main">
        <p15:guide id="1" pos="143">
          <p15:clr>
            <a:srgbClr val="FBAE40"/>
          </p15:clr>
        </p15:guide>
        <p15:guide id="2" pos="12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0F2EF"/>
        </a:solidFill>
        <a:effectLst/>
      </p:bgPr>
    </p:bg>
    <p:spTree>
      <p:nvGrpSpPr>
        <p:cNvPr id="1" name=""/>
        <p:cNvGrpSpPr/>
        <p:nvPr/>
      </p:nvGrpSpPr>
      <p:grpSpPr>
        <a:xfrm>
          <a:off x="0" y="0"/>
          <a:ext cx="0" cy="0"/>
          <a:chOff x="0" y="0"/>
          <a:chExt cx="0" cy="0"/>
        </a:xfrm>
      </p:grpSpPr>
      <p:pic>
        <p:nvPicPr>
          <p:cNvPr id="3" name="Computer Organisation">
            <a:hlinkClick r:id="" action="ppaction://media"/>
            <a:extLst>
              <a:ext uri="{FF2B5EF4-FFF2-40B4-BE49-F238E27FC236}">
                <a16:creationId xmlns:a16="http://schemas.microsoft.com/office/drawing/2014/main" id="{AC87E5A9-443D-F1FC-F168-B2E4AFEE95F7}"/>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374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0F2EF"/>
        </a:solidFill>
        <a:effectLst/>
      </p:bgPr>
    </p:bg>
    <p:spTree>
      <p:nvGrpSpPr>
        <p:cNvPr id="1" name=""/>
        <p:cNvGrpSpPr/>
        <p:nvPr/>
      </p:nvGrpSpPr>
      <p:grpSpPr>
        <a:xfrm>
          <a:off x="0" y="0"/>
          <a:ext cx="0" cy="0"/>
          <a:chOff x="0" y="0"/>
          <a:chExt cx="0" cy="0"/>
        </a:xfrm>
      </p:grpSpPr>
      <p:sp>
        <p:nvSpPr>
          <p:cNvPr id="8" name="Text Placeholder 17">
            <a:extLst>
              <a:ext uri="{FF2B5EF4-FFF2-40B4-BE49-F238E27FC236}">
                <a16:creationId xmlns:a16="http://schemas.microsoft.com/office/drawing/2014/main" id="{303B90AE-C2A5-407A-9B91-BDF109B02012}"/>
              </a:ext>
            </a:extLst>
          </p:cNvPr>
          <p:cNvSpPr>
            <a:spLocks noGrp="1"/>
          </p:cNvSpPr>
          <p:nvPr>
            <p:ph type="body" sz="quarter" idx="14" hasCustomPrompt="1"/>
          </p:nvPr>
        </p:nvSpPr>
        <p:spPr>
          <a:xfrm>
            <a:off x="593196" y="5881173"/>
            <a:ext cx="3298507" cy="442841"/>
          </a:xfrm>
          <a:solidFill>
            <a:srgbClr val="595959"/>
          </a:solidFill>
        </p:spPr>
        <p:txBody>
          <a:bodyPr anchor="ctr"/>
          <a:lstStyle>
            <a:lvl1pPr marL="0" indent="0">
              <a:buNone/>
              <a:defRPr sz="1800" b="0">
                <a:solidFill>
                  <a:schemeClr val="bg1"/>
                </a:solidFill>
              </a:defRPr>
            </a:lvl1pPr>
            <a:lvl2pPr marL="457200" indent="0">
              <a:buNone/>
              <a:defRPr/>
            </a:lvl2pPr>
          </a:lstStyle>
          <a:p>
            <a:pPr lvl="0"/>
            <a:r>
              <a:rPr lang="en-US"/>
              <a:t>Department Name</a:t>
            </a:r>
          </a:p>
        </p:txBody>
      </p:sp>
      <p:sp>
        <p:nvSpPr>
          <p:cNvPr id="9" name="Text Placeholder 17">
            <a:extLst>
              <a:ext uri="{FF2B5EF4-FFF2-40B4-BE49-F238E27FC236}">
                <a16:creationId xmlns:a16="http://schemas.microsoft.com/office/drawing/2014/main" id="{7500D29F-2FCD-44ED-B823-0635243E4C0E}"/>
              </a:ext>
            </a:extLst>
          </p:cNvPr>
          <p:cNvSpPr>
            <a:spLocks noGrp="1"/>
          </p:cNvSpPr>
          <p:nvPr>
            <p:ph type="body" sz="quarter" idx="13" hasCustomPrompt="1"/>
          </p:nvPr>
        </p:nvSpPr>
        <p:spPr>
          <a:xfrm>
            <a:off x="593196" y="5335588"/>
            <a:ext cx="2130107" cy="442841"/>
          </a:xfrm>
        </p:spPr>
        <p:txBody>
          <a:bodyPr anchor="ctr"/>
          <a:lstStyle>
            <a:lvl1pPr marL="0" indent="0">
              <a:buNone/>
              <a:defRPr sz="2400" b="1"/>
            </a:lvl1pPr>
            <a:lvl2pPr marL="457200" indent="0">
              <a:buNone/>
              <a:defRPr/>
            </a:lvl2pPr>
          </a:lstStyle>
          <a:p>
            <a:pPr lvl="0"/>
            <a:r>
              <a:rPr lang="en-US"/>
              <a:t>Faculty Name</a:t>
            </a:r>
          </a:p>
        </p:txBody>
      </p:sp>
      <p:sp>
        <p:nvSpPr>
          <p:cNvPr id="10" name="Rectangle: Top Corners Rounded 9">
            <a:extLst>
              <a:ext uri="{FF2B5EF4-FFF2-40B4-BE49-F238E27FC236}">
                <a16:creationId xmlns:a16="http://schemas.microsoft.com/office/drawing/2014/main" id="{5427EFB1-02B8-4781-9FE2-903C2CEBF1CE}"/>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Text Placeholder 24">
            <a:extLst>
              <a:ext uri="{FF2B5EF4-FFF2-40B4-BE49-F238E27FC236}">
                <a16:creationId xmlns:a16="http://schemas.microsoft.com/office/drawing/2014/main" id="{816A38B0-08B2-482E-80C0-A0441314127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4" name="Rectangle 13">
            <a:extLst>
              <a:ext uri="{FF2B5EF4-FFF2-40B4-BE49-F238E27FC236}">
                <a16:creationId xmlns:a16="http://schemas.microsoft.com/office/drawing/2014/main" id="{4B6637C5-3699-4C01-A2B5-3BCD869D2760}"/>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738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fade">
                                      <p:cBhvr>
                                        <p:cTn id="12" dur="500"/>
                                        <p:tgtEl>
                                          <p:spTgt spid="8">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tmplLst>
          <p:tmpl>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F0F2EF"/>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0C62EAFF-C5DE-4F21-AF53-CADA29842873}"/>
              </a:ext>
            </a:extLst>
          </p:cNvPr>
          <p:cNvSpPr>
            <a:spLocks noGrp="1"/>
          </p:cNvSpPr>
          <p:nvPr>
            <p:ph sz="quarter" idx="10" hasCustomPrompt="1"/>
          </p:nvPr>
        </p:nvSpPr>
        <p:spPr>
          <a:xfrm>
            <a:off x="587375" y="2419350"/>
            <a:ext cx="4912572" cy="2019300"/>
          </a:xfrm>
          <a:prstGeom prst="roundRect">
            <a:avLst/>
          </a:prstGeom>
          <a:ln>
            <a:solidFill>
              <a:schemeClr val="tx1"/>
            </a:solidFill>
            <a:prstDash val="solid"/>
          </a:ln>
        </p:spPr>
        <p:txBody>
          <a:bodyPr anchor="ctr">
            <a:normAutofit/>
          </a:bodyPr>
          <a:lstStyle>
            <a:lvl1pPr marL="0" indent="0">
              <a:buSzPct val="125000"/>
              <a:buFontTx/>
              <a:buNone/>
              <a:defRPr sz="2000"/>
            </a:lvl1pPr>
            <a:lvl2pPr>
              <a:defRPr sz="2000"/>
            </a:lvl2pPr>
            <a:lvl3pPr>
              <a:defRPr sz="2000"/>
            </a:lvl3pPr>
            <a:lvl4pPr>
              <a:defRPr sz="2000"/>
            </a:lvl4pPr>
            <a:lvl5pPr>
              <a:defRPr sz="2000"/>
            </a:lvl5pPr>
          </a:lstStyle>
          <a:p>
            <a:pPr lvl="0"/>
            <a:r>
              <a:rPr lang="en-US"/>
              <a:t>Default text</a:t>
            </a:r>
          </a:p>
          <a:p>
            <a:pPr lvl="0"/>
            <a:endParaRPr lang="en-US"/>
          </a:p>
        </p:txBody>
      </p:sp>
      <p:sp>
        <p:nvSpPr>
          <p:cNvPr id="7" name="Rectangle: Top Corners Rounded 6">
            <a:extLst>
              <a:ext uri="{FF2B5EF4-FFF2-40B4-BE49-F238E27FC236}">
                <a16:creationId xmlns:a16="http://schemas.microsoft.com/office/drawing/2014/main" id="{8EF3A33C-B3FC-4D99-B859-36BE8E137F2E}"/>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Text Placeholder 24">
            <a:extLst>
              <a:ext uri="{FF2B5EF4-FFF2-40B4-BE49-F238E27FC236}">
                <a16:creationId xmlns:a16="http://schemas.microsoft.com/office/drawing/2014/main" id="{81117A3F-E7F2-45DB-9C7F-A4CAA43D2E8E}"/>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4" name="Rectangle 13">
            <a:extLst>
              <a:ext uri="{FF2B5EF4-FFF2-40B4-BE49-F238E27FC236}">
                <a16:creationId xmlns:a16="http://schemas.microsoft.com/office/drawing/2014/main" id="{873A4186-9287-4B0F-BF0D-3591D70ACFF8}"/>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1847669"/>
      </p:ext>
    </p:extLst>
  </p:cSld>
  <p:clrMapOvr>
    <a:masterClrMapping/>
  </p:clrMapOvr>
  <p:extLst>
    <p:ext uri="{DCECCB84-F9BA-43D5-87BE-67443E8EF086}">
      <p15:sldGuideLst xmlns:p15="http://schemas.microsoft.com/office/powerpoint/2012/main">
        <p15:guide id="1" pos="370" userDrawn="1">
          <p15:clr>
            <a:srgbClr val="FBAE40"/>
          </p15:clr>
        </p15:guide>
        <p15:guide id="2" pos="3840" userDrawn="1">
          <p15:clr>
            <a:srgbClr val="FBAE40"/>
          </p15:clr>
        </p15:guide>
        <p15:guide id="3" pos="731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F0F2EF"/>
        </a:solidFill>
        <a:effectLst/>
      </p:bgPr>
    </p:bg>
    <p:spTree>
      <p:nvGrpSpPr>
        <p:cNvPr id="1" name=""/>
        <p:cNvGrpSpPr/>
        <p:nvPr/>
      </p:nvGrpSpPr>
      <p:grpSpPr>
        <a:xfrm>
          <a:off x="0" y="0"/>
          <a:ext cx="0" cy="0"/>
          <a:chOff x="0" y="0"/>
          <a:chExt cx="0" cy="0"/>
        </a:xfrm>
      </p:grpSpPr>
      <p:sp>
        <p:nvSpPr>
          <p:cNvPr id="7" name="Content Placeholder 16">
            <a:extLst>
              <a:ext uri="{FF2B5EF4-FFF2-40B4-BE49-F238E27FC236}">
                <a16:creationId xmlns:a16="http://schemas.microsoft.com/office/drawing/2014/main" id="{CDFDCC7C-1436-4320-B5E1-F9944628241C}"/>
              </a:ext>
            </a:extLst>
          </p:cNvPr>
          <p:cNvSpPr>
            <a:spLocks noGrp="1"/>
          </p:cNvSpPr>
          <p:nvPr>
            <p:ph sz="quarter" idx="10" hasCustomPrompt="1"/>
          </p:nvPr>
        </p:nvSpPr>
        <p:spPr>
          <a:xfrm>
            <a:off x="529572" y="3090332"/>
            <a:ext cx="4983922" cy="3218394"/>
          </a:xfrm>
        </p:spPr>
        <p:txBody>
          <a:bodyPr>
            <a:normAutofit/>
          </a:bodyPr>
          <a:lstStyle>
            <a:lvl1pPr marL="230400" indent="-23040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a:p>
            <a:pPr lvl="0"/>
            <a:endParaRPr lang="en-US"/>
          </a:p>
        </p:txBody>
      </p:sp>
      <p:sp>
        <p:nvSpPr>
          <p:cNvPr id="9" name="TextBox 8">
            <a:extLst>
              <a:ext uri="{FF2B5EF4-FFF2-40B4-BE49-F238E27FC236}">
                <a16:creationId xmlns:a16="http://schemas.microsoft.com/office/drawing/2014/main" id="{D9D98CDB-08D8-4533-8272-F7A283289C5D}"/>
              </a:ext>
            </a:extLst>
          </p:cNvPr>
          <p:cNvSpPr txBox="1"/>
          <p:nvPr userDrawn="1"/>
        </p:nvSpPr>
        <p:spPr>
          <a:xfrm flipH="1">
            <a:off x="529569" y="2607096"/>
            <a:ext cx="5004243"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404040"/>
                </a:solidFill>
                <a:effectLst/>
                <a:uLnTx/>
                <a:uFillTx/>
                <a:latin typeface="+mn-lt"/>
                <a:ea typeface="Roboto Light" panose="02000000000000000000" pitchFamily="2" charset="0"/>
                <a:cs typeface="Arial"/>
              </a:rPr>
              <a:t>At the end of this topic, you will be able to:</a:t>
            </a:r>
          </a:p>
        </p:txBody>
      </p:sp>
      <p:sp>
        <p:nvSpPr>
          <p:cNvPr id="12" name="Text Placeholder 24">
            <a:extLst>
              <a:ext uri="{FF2B5EF4-FFF2-40B4-BE49-F238E27FC236}">
                <a16:creationId xmlns:a16="http://schemas.microsoft.com/office/drawing/2014/main" id="{DA39D6F1-9E2B-4709-B73A-7E18C4457638}"/>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3" name="Rectangle: Top Corners Rounded 12">
            <a:extLst>
              <a:ext uri="{FF2B5EF4-FFF2-40B4-BE49-F238E27FC236}">
                <a16:creationId xmlns:a16="http://schemas.microsoft.com/office/drawing/2014/main" id="{8F96DFFD-0871-4ECF-B574-BCE344FA8CB5}"/>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4F508CE7-E25B-401F-ABCD-08CE8B56E4A2}"/>
              </a:ext>
            </a:extLst>
          </p:cNvPr>
          <p:cNvSpPr/>
          <p:nvPr userDrawn="1"/>
        </p:nvSpPr>
        <p:spPr>
          <a:xfrm>
            <a:off x="1819658" y="2079457"/>
            <a:ext cx="2482447" cy="476726"/>
          </a:xfrm>
          <a:prstGeom prst="roundRect">
            <a:avLst/>
          </a:prstGeom>
          <a:solidFill>
            <a:srgbClr val="006695"/>
          </a:solid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a:ln>
                  <a:noFill/>
                </a:ln>
                <a:solidFill>
                  <a:srgbClr val="FFFFFF"/>
                </a:solidFill>
                <a:effectLst/>
                <a:uLnTx/>
                <a:uFillTx/>
                <a:latin typeface="+mn-lt"/>
                <a:ea typeface="+mn-ea"/>
                <a:cs typeface="+mn-cs"/>
              </a:rPr>
              <a:t>Learning Objectives</a:t>
            </a:r>
          </a:p>
        </p:txBody>
      </p:sp>
      <p:sp>
        <p:nvSpPr>
          <p:cNvPr id="19" name="Rectangle 18">
            <a:extLst>
              <a:ext uri="{FF2B5EF4-FFF2-40B4-BE49-F238E27FC236}">
                <a16:creationId xmlns:a16="http://schemas.microsoft.com/office/drawing/2014/main" id="{C06948AB-1ADF-41E6-A417-13C3F4E5467B}"/>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37B96E62-1218-4FDB-A138-5FE0338D30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9941" y="1385968"/>
            <a:ext cx="971550" cy="1224000"/>
          </a:xfrm>
          <a:prstGeom prst="rect">
            <a:avLst/>
          </a:prstGeom>
        </p:spPr>
      </p:pic>
    </p:spTree>
    <p:extLst>
      <p:ext uri="{BB962C8B-B14F-4D97-AF65-F5344CB8AC3E}">
        <p14:creationId xmlns:p14="http://schemas.microsoft.com/office/powerpoint/2010/main" val="93201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animBg="1"/>
    </p:bldLst>
  </p:timing>
  <p:extLst>
    <p:ext uri="{DCECCB84-F9BA-43D5-87BE-67443E8EF086}">
      <p15:sldGuideLst xmlns:p15="http://schemas.microsoft.com/office/powerpoint/2012/main">
        <p15:guide id="1" orient="horz" pos="3974" userDrawn="1">
          <p15:clr>
            <a:srgbClr val="FBAE40"/>
          </p15:clr>
        </p15:guide>
        <p15:guide id="2" pos="3840" userDrawn="1">
          <p15:clr>
            <a:srgbClr val="FBAE40"/>
          </p15:clr>
        </p15:guide>
        <p15:guide id="3" pos="37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F0F2EF"/>
        </a:solidFill>
        <a:effectLst/>
      </p:bgPr>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A5F855FE-DD3B-42AD-8E47-A02F21D9648E}"/>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 name="Text Placeholder 24">
            <a:extLst>
              <a:ext uri="{FF2B5EF4-FFF2-40B4-BE49-F238E27FC236}">
                <a16:creationId xmlns:a16="http://schemas.microsoft.com/office/drawing/2014/main" id="{B330B51D-E080-48A6-8C79-80E753ADF47C}"/>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10" name="Rectangle: Rounded Corners 9">
            <a:extLst>
              <a:ext uri="{FF2B5EF4-FFF2-40B4-BE49-F238E27FC236}">
                <a16:creationId xmlns:a16="http://schemas.microsoft.com/office/drawing/2014/main" id="{2C12BCDD-FBAD-4EA9-B6D2-95977598C671}"/>
              </a:ext>
            </a:extLst>
          </p:cNvPr>
          <p:cNvSpPr/>
          <p:nvPr userDrawn="1"/>
        </p:nvSpPr>
        <p:spPr>
          <a:xfrm>
            <a:off x="587375" y="728662"/>
            <a:ext cx="25368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t> </a:t>
            </a:r>
          </a:p>
        </p:txBody>
      </p:sp>
      <p:sp>
        <p:nvSpPr>
          <p:cNvPr id="11" name="Content Placeholder 16">
            <a:extLst>
              <a:ext uri="{FF2B5EF4-FFF2-40B4-BE49-F238E27FC236}">
                <a16:creationId xmlns:a16="http://schemas.microsoft.com/office/drawing/2014/main" id="{251B52D2-D74E-443A-9F63-DEE2385B6501}"/>
              </a:ext>
            </a:extLst>
          </p:cNvPr>
          <p:cNvSpPr>
            <a:spLocks noGrp="1"/>
          </p:cNvSpPr>
          <p:nvPr>
            <p:ph sz="quarter" idx="11" hasCustomPrompt="1"/>
          </p:nvPr>
        </p:nvSpPr>
        <p:spPr>
          <a:xfrm>
            <a:off x="587375" y="1338944"/>
            <a:ext cx="11017250" cy="4969782"/>
          </a:xfrm>
        </p:spPr>
        <p:txBody>
          <a:bodyPr>
            <a:normAutofit/>
          </a:bodyPr>
          <a:lstStyle>
            <a:lvl1pPr marL="0" indent="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p:txBody>
      </p:sp>
      <p:sp>
        <p:nvSpPr>
          <p:cNvPr id="3" name="Text Placeholder 2">
            <a:extLst>
              <a:ext uri="{FF2B5EF4-FFF2-40B4-BE49-F238E27FC236}">
                <a16:creationId xmlns:a16="http://schemas.microsoft.com/office/drawing/2014/main" id="{565300F9-E5E2-404D-8121-A0BD68E6615F}"/>
              </a:ext>
            </a:extLst>
          </p:cNvPr>
          <p:cNvSpPr>
            <a:spLocks noGrp="1"/>
          </p:cNvSpPr>
          <p:nvPr>
            <p:ph type="body" sz="quarter" idx="12" hasCustomPrompt="1"/>
          </p:nvPr>
        </p:nvSpPr>
        <p:spPr>
          <a:xfrm>
            <a:off x="576072" y="731520"/>
            <a:ext cx="2551176" cy="429768"/>
          </a:xfrm>
        </p:spPr>
        <p:txBody>
          <a:bodyPr anchor="ctr">
            <a:normAutofit/>
          </a:bodyPr>
          <a:lstStyle>
            <a:lvl1pPr marL="0" indent="0" algn="ctr">
              <a:buNone/>
              <a:defRPr sz="2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a:t>
            </a:r>
          </a:p>
        </p:txBody>
      </p:sp>
    </p:spTree>
    <p:extLst>
      <p:ext uri="{BB962C8B-B14F-4D97-AF65-F5344CB8AC3E}">
        <p14:creationId xmlns:p14="http://schemas.microsoft.com/office/powerpoint/2010/main" val="35345710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F0F2EF"/>
        </a:solidFill>
        <a:effectLst/>
      </p:bgPr>
    </p:bg>
    <p:spTree>
      <p:nvGrpSpPr>
        <p:cNvPr id="1" name=""/>
        <p:cNvGrpSpPr/>
        <p:nvPr/>
      </p:nvGrpSpPr>
      <p:grpSpPr>
        <a:xfrm>
          <a:off x="0" y="0"/>
          <a:ext cx="0" cy="0"/>
          <a:chOff x="0" y="0"/>
          <a:chExt cx="0" cy="0"/>
        </a:xfrm>
      </p:grpSpPr>
      <p:sp>
        <p:nvSpPr>
          <p:cNvPr id="6" name="Content Placeholder 16">
            <a:extLst>
              <a:ext uri="{FF2B5EF4-FFF2-40B4-BE49-F238E27FC236}">
                <a16:creationId xmlns:a16="http://schemas.microsoft.com/office/drawing/2014/main" id="{10DEE96E-C333-438A-BCD5-4420BFECE38A}"/>
              </a:ext>
            </a:extLst>
          </p:cNvPr>
          <p:cNvSpPr>
            <a:spLocks noGrp="1"/>
          </p:cNvSpPr>
          <p:nvPr>
            <p:ph sz="quarter" idx="11" hasCustomPrompt="1"/>
          </p:nvPr>
        </p:nvSpPr>
        <p:spPr>
          <a:xfrm>
            <a:off x="587375" y="1338944"/>
            <a:ext cx="11017250" cy="4969782"/>
          </a:xfrm>
        </p:spPr>
        <p:txBody>
          <a:bodyPr>
            <a:normAutofit/>
          </a:bodyPr>
          <a:lstStyle>
            <a:lvl1pPr marL="0" indent="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p:txBody>
      </p:sp>
      <p:sp>
        <p:nvSpPr>
          <p:cNvPr id="7" name="Text Placeholder 24">
            <a:extLst>
              <a:ext uri="{FF2B5EF4-FFF2-40B4-BE49-F238E27FC236}">
                <a16:creationId xmlns:a16="http://schemas.microsoft.com/office/drawing/2014/main" id="{63A915EE-8BE3-4CA7-8EAA-C48D4FCF6EA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8" name="Rectangle: Top Corners Rounded 7">
            <a:extLst>
              <a:ext uri="{FF2B5EF4-FFF2-40B4-BE49-F238E27FC236}">
                <a16:creationId xmlns:a16="http://schemas.microsoft.com/office/drawing/2014/main" id="{645C128D-A7C0-483D-8AD6-EE345B9D74C0}"/>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8353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0F2EF"/>
        </a:solidFill>
        <a:effectLst/>
      </p:bgPr>
    </p:bg>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63A915EE-8BE3-4CA7-8EAA-C48D4FCF6EA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sp>
        <p:nvSpPr>
          <p:cNvPr id="8" name="Rectangle: Top Corners Rounded 7">
            <a:extLst>
              <a:ext uri="{FF2B5EF4-FFF2-40B4-BE49-F238E27FC236}">
                <a16:creationId xmlns:a16="http://schemas.microsoft.com/office/drawing/2014/main" id="{645C128D-A7C0-483D-8AD6-EE345B9D74C0}"/>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4167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F0F2E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AC8F27-DA11-4634-95B3-206C043DE594}"/>
              </a:ext>
            </a:extLst>
          </p:cNvPr>
          <p:cNvSpPr/>
          <p:nvPr userDrawn="1"/>
        </p:nvSpPr>
        <p:spPr>
          <a:xfrm>
            <a:off x="6692054" y="1334347"/>
            <a:ext cx="4912572" cy="5624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16">
            <a:extLst>
              <a:ext uri="{FF2B5EF4-FFF2-40B4-BE49-F238E27FC236}">
                <a16:creationId xmlns:a16="http://schemas.microsoft.com/office/drawing/2014/main" id="{A6FD9FA7-2824-4F49-8191-D8F6E3C368A1}"/>
              </a:ext>
            </a:extLst>
          </p:cNvPr>
          <p:cNvSpPr>
            <a:spLocks noGrp="1"/>
          </p:cNvSpPr>
          <p:nvPr>
            <p:ph sz="quarter" idx="10" hasCustomPrompt="1"/>
          </p:nvPr>
        </p:nvSpPr>
        <p:spPr>
          <a:xfrm>
            <a:off x="529572" y="3090332"/>
            <a:ext cx="4983922" cy="3218394"/>
          </a:xfrm>
        </p:spPr>
        <p:txBody>
          <a:bodyPr>
            <a:normAutofit/>
          </a:bodyPr>
          <a:lstStyle>
            <a:lvl1pPr marL="230400" indent="-230400">
              <a:lnSpc>
                <a:spcPct val="100000"/>
              </a:lnSpc>
              <a:spcBef>
                <a:spcPts val="700"/>
              </a:spcBef>
              <a:spcAft>
                <a:spcPts val="700"/>
              </a:spcAft>
              <a:buSzPct val="125000"/>
              <a:buFontTx/>
              <a:buBlip>
                <a:blip r:embed="rId2"/>
              </a:buBlip>
              <a:defRPr sz="2000">
                <a:solidFill>
                  <a:srgbClr val="404040"/>
                </a:solidFill>
              </a:defRPr>
            </a:lvl1pPr>
          </a:lstStyle>
          <a:p>
            <a:pPr lvl="0"/>
            <a:r>
              <a:rPr lang="en-IN"/>
              <a:t>Default text</a:t>
            </a:r>
          </a:p>
          <a:p>
            <a:pPr lvl="0"/>
            <a:endParaRPr lang="en-IN"/>
          </a:p>
          <a:p>
            <a:pPr lvl="0"/>
            <a:endParaRPr lang="en-US"/>
          </a:p>
        </p:txBody>
      </p:sp>
      <p:sp>
        <p:nvSpPr>
          <p:cNvPr id="13" name="TextBox 12">
            <a:extLst>
              <a:ext uri="{FF2B5EF4-FFF2-40B4-BE49-F238E27FC236}">
                <a16:creationId xmlns:a16="http://schemas.microsoft.com/office/drawing/2014/main" id="{C428D391-8282-4401-9556-00B3A0C9DB84}"/>
              </a:ext>
            </a:extLst>
          </p:cNvPr>
          <p:cNvSpPr txBox="1"/>
          <p:nvPr userDrawn="1"/>
        </p:nvSpPr>
        <p:spPr>
          <a:xfrm flipH="1">
            <a:off x="529569" y="2607096"/>
            <a:ext cx="5004244"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404040"/>
                </a:solidFill>
                <a:effectLst/>
                <a:uLnTx/>
                <a:uFillTx/>
                <a:latin typeface="+mn-lt"/>
                <a:ea typeface="Roboto Light" panose="02000000000000000000" pitchFamily="2" charset="0"/>
                <a:cs typeface="Arial"/>
              </a:rPr>
              <a:t>In this topic, you learned:</a:t>
            </a:r>
          </a:p>
        </p:txBody>
      </p:sp>
      <p:sp>
        <p:nvSpPr>
          <p:cNvPr id="14" name="Rectangle: Rounded Corners 13">
            <a:extLst>
              <a:ext uri="{FF2B5EF4-FFF2-40B4-BE49-F238E27FC236}">
                <a16:creationId xmlns:a16="http://schemas.microsoft.com/office/drawing/2014/main" id="{B9038098-C4FA-4585-B81F-78513A1D6286}"/>
              </a:ext>
            </a:extLst>
          </p:cNvPr>
          <p:cNvSpPr/>
          <p:nvPr userDrawn="1"/>
        </p:nvSpPr>
        <p:spPr>
          <a:xfrm>
            <a:off x="1819658" y="2079457"/>
            <a:ext cx="1363809" cy="476726"/>
          </a:xfrm>
          <a:prstGeom prst="roundRect">
            <a:avLst/>
          </a:prstGeom>
          <a:solidFill>
            <a:srgbClr val="006695"/>
          </a:solidFill>
          <a:ln>
            <a:solidFill>
              <a:schemeClr val="bg1">
                <a:lumMod val="8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a:ln>
                  <a:noFill/>
                </a:ln>
                <a:solidFill>
                  <a:srgbClr val="FFFFFF"/>
                </a:solidFill>
                <a:effectLst/>
                <a:uLnTx/>
                <a:uFillTx/>
                <a:latin typeface="+mn-lt"/>
                <a:ea typeface="+mn-ea"/>
                <a:cs typeface="+mn-cs"/>
              </a:rPr>
              <a:t>Summary</a:t>
            </a:r>
          </a:p>
        </p:txBody>
      </p:sp>
      <p:sp>
        <p:nvSpPr>
          <p:cNvPr id="15" name="Rectangle: Top Corners Rounded 14">
            <a:extLst>
              <a:ext uri="{FF2B5EF4-FFF2-40B4-BE49-F238E27FC236}">
                <a16:creationId xmlns:a16="http://schemas.microsoft.com/office/drawing/2014/main" id="{02A82E1F-AD94-4642-A34C-D80EF37E5423}"/>
              </a:ext>
            </a:extLst>
          </p:cNvPr>
          <p:cNvSpPr/>
          <p:nvPr userDrawn="1"/>
        </p:nvSpPr>
        <p:spPr>
          <a:xfrm rot="10800000">
            <a:off x="4143374" y="2436"/>
            <a:ext cx="3916680" cy="95784"/>
          </a:xfrm>
          <a:prstGeom prst="round2SameRect">
            <a:avLst>
              <a:gd name="adj1" fmla="val 50000"/>
              <a:gd name="adj2" fmla="val 0"/>
            </a:avLst>
          </a:prstGeom>
          <a:solidFill>
            <a:srgbClr val="3E0C04">
              <a:lumMod val="50000"/>
              <a:lumOff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 name="Text Placeholder 24">
            <a:extLst>
              <a:ext uri="{FF2B5EF4-FFF2-40B4-BE49-F238E27FC236}">
                <a16:creationId xmlns:a16="http://schemas.microsoft.com/office/drawing/2014/main" id="{A7EED71F-F18A-47FA-9B21-029B86843726}"/>
              </a:ext>
            </a:extLst>
          </p:cNvPr>
          <p:cNvSpPr txBox="1">
            <a:spLocks/>
          </p:cNvSpPr>
          <p:nvPr userDrawn="1"/>
        </p:nvSpPr>
        <p:spPr>
          <a:xfrm>
            <a:off x="61992" y="100995"/>
            <a:ext cx="12067673" cy="461665"/>
          </a:xfrm>
          <a:prstGeom prst="rect">
            <a:avLst/>
          </a:prstGeom>
          <a:noFill/>
        </p:spPr>
        <p:txBody>
          <a:bodyPr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IN" sz="1800" kern="1200" dirty="0">
                <a:solidFill>
                  <a:schemeClr val="bg1"/>
                </a:solidFill>
                <a:latin typeface="Helvetica L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67453">
              <a:lnSpc>
                <a:spcPct val="100000"/>
              </a:lnSpc>
              <a:spcBef>
                <a:spcPts val="0"/>
              </a:spcBef>
            </a:pPr>
            <a:r>
              <a:rPr lang="en-US" sz="2400" b="1" kern="1200" dirty="0">
                <a:solidFill>
                  <a:srgbClr val="404040"/>
                </a:solidFill>
                <a:latin typeface="+mn-lt"/>
                <a:ea typeface="Lato Medium" panose="020F0502020204030203" pitchFamily="34" charset="0"/>
                <a:cs typeface="Lato Medium" panose="020F0502020204030203" pitchFamily="34" charset="0"/>
              </a:rPr>
              <a:t>DIFFERENT CONNECTION TYPES</a:t>
            </a:r>
          </a:p>
        </p:txBody>
      </p:sp>
      <p:pic>
        <p:nvPicPr>
          <p:cNvPr id="3" name="Picture 2">
            <a:extLst>
              <a:ext uri="{FF2B5EF4-FFF2-40B4-BE49-F238E27FC236}">
                <a16:creationId xmlns:a16="http://schemas.microsoft.com/office/drawing/2014/main" id="{841DDB91-9ED5-44E6-8E0C-5DDBA59393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9941" y="1385968"/>
            <a:ext cx="971550" cy="1224000"/>
          </a:xfrm>
          <a:prstGeom prst="rect">
            <a:avLst/>
          </a:prstGeom>
        </p:spPr>
      </p:pic>
    </p:spTree>
    <p:extLst>
      <p:ext uri="{BB962C8B-B14F-4D97-AF65-F5344CB8AC3E}">
        <p14:creationId xmlns:p14="http://schemas.microsoft.com/office/powerpoint/2010/main" val="4627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extLst>
    <p:ext uri="{DCECCB84-F9BA-43D5-87BE-67443E8EF086}">
      <p15:sldGuideLst xmlns:p15="http://schemas.microsoft.com/office/powerpoint/2012/main">
        <p15:guide id="1" pos="370" userDrawn="1">
          <p15:clr>
            <a:srgbClr val="FBAE40"/>
          </p15:clr>
        </p15:guide>
        <p15:guide id="2" orient="horz" pos="163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1154F1-3244-4D73-A02B-7122C8633E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44FD49-C15B-4484-B945-9C966CF9FC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C9A47D-C148-4EE2-A3F9-7975783A4F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F1A13-7799-4FEE-A632-9803D0EC85E4}" type="datetimeFigureOut">
              <a:rPr lang="en-IN" smtClean="0"/>
              <a:t>23-06-2023</a:t>
            </a:fld>
            <a:endParaRPr lang="en-IN"/>
          </a:p>
        </p:txBody>
      </p:sp>
      <p:sp>
        <p:nvSpPr>
          <p:cNvPr id="5" name="Footer Placeholder 4">
            <a:extLst>
              <a:ext uri="{FF2B5EF4-FFF2-40B4-BE49-F238E27FC236}">
                <a16:creationId xmlns:a16="http://schemas.microsoft.com/office/drawing/2014/main" id="{04A94CB7-AA75-4487-953C-B3EB47F4C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641EB4-61B5-4F5C-8F1A-68717B34B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BEAA5-F639-4CC0-8263-FEDE21902E50}" type="slidenum">
              <a:rPr lang="en-IN" smtClean="0"/>
              <a:t>‹#›</a:t>
            </a:fld>
            <a:endParaRPr lang="en-IN"/>
          </a:p>
        </p:txBody>
      </p:sp>
    </p:spTree>
    <p:extLst>
      <p:ext uri="{BB962C8B-B14F-4D97-AF65-F5344CB8AC3E}">
        <p14:creationId xmlns:p14="http://schemas.microsoft.com/office/powerpoint/2010/main" val="157396850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63" r:id="rId7"/>
    <p:sldLayoutId id="2147483664" r:id="rId8"/>
    <p:sldLayoutId id="2147483653" r:id="rId9"/>
    <p:sldLayoutId id="214748366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6.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2.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CEACD-F73A-4698-B325-0CD43A71D754}"/>
              </a:ext>
            </a:extLst>
          </p:cNvPr>
          <p:cNvSpPr>
            <a:spLocks noGrp="1"/>
          </p:cNvSpPr>
          <p:nvPr>
            <p:ph sz="quarter" idx="4294967295"/>
          </p:nvPr>
        </p:nvSpPr>
        <p:spPr>
          <a:xfrm>
            <a:off x="3157939" y="3015297"/>
            <a:ext cx="5876122" cy="827405"/>
          </a:xfrm>
        </p:spPr>
        <p:txBody>
          <a:bodyPr>
            <a:noAutofit/>
          </a:bodyPr>
          <a:lstStyle/>
          <a:p>
            <a:pPr marL="0" indent="0" algn="ctr">
              <a:buNone/>
            </a:pPr>
            <a:r>
              <a:rPr lang="en-US" sz="4400" b="1" dirty="0">
                <a:solidFill>
                  <a:srgbClr val="404040"/>
                </a:solidFill>
              </a:rPr>
              <a:t>Different Connection Types</a:t>
            </a:r>
          </a:p>
        </p:txBody>
      </p:sp>
    </p:spTree>
    <p:extLst>
      <p:ext uri="{BB962C8B-B14F-4D97-AF65-F5344CB8AC3E}">
        <p14:creationId xmlns:p14="http://schemas.microsoft.com/office/powerpoint/2010/main" val="4266785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3184526"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Cable Modem Connection</a:t>
            </a:r>
          </a:p>
        </p:txBody>
      </p:sp>
      <p:pic>
        <p:nvPicPr>
          <p:cNvPr id="2" name="1684482933491etnwaz6k-voicemaker.in-speech">
            <a:hlinkClick r:id="" action="ppaction://media"/>
            <a:extLst>
              <a:ext uri="{FF2B5EF4-FFF2-40B4-BE49-F238E27FC236}">
                <a16:creationId xmlns:a16="http://schemas.microsoft.com/office/drawing/2014/main" id="{3986ACF3-9888-00D8-D28A-5CC6BC355F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28800" y="4868863"/>
            <a:ext cx="609600" cy="609600"/>
          </a:xfrm>
          <a:prstGeom prst="rect">
            <a:avLst/>
          </a:prstGeom>
        </p:spPr>
      </p:pic>
      <p:sp>
        <p:nvSpPr>
          <p:cNvPr id="3" name="Rectangle: Rounded Corners 2">
            <a:extLst>
              <a:ext uri="{FF2B5EF4-FFF2-40B4-BE49-F238E27FC236}">
                <a16:creationId xmlns:a16="http://schemas.microsoft.com/office/drawing/2014/main" id="{DB492DE3-E480-C46C-42F8-DF15857BF25F}"/>
              </a:ext>
            </a:extLst>
          </p:cNvPr>
          <p:cNvSpPr/>
          <p:nvPr/>
        </p:nvSpPr>
        <p:spPr>
          <a:xfrm>
            <a:off x="1182464" y="2619902"/>
            <a:ext cx="3655033" cy="2657474"/>
          </a:xfrm>
          <a:prstGeom prst="roundRect">
            <a:avLst/>
          </a:prstGeom>
          <a:noFill/>
          <a:ln w="38100">
            <a:solidFill>
              <a:srgbClr val="0066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37736548-C2E8-9E4D-FB74-AC633C06F601}"/>
              </a:ext>
            </a:extLst>
          </p:cNvPr>
          <p:cNvSpPr/>
          <p:nvPr/>
        </p:nvSpPr>
        <p:spPr>
          <a:xfrm>
            <a:off x="3575408" y="3031140"/>
            <a:ext cx="7290096" cy="842962"/>
          </a:xfrm>
          <a:prstGeom prst="roundRect">
            <a:avLst/>
          </a:prstGeom>
          <a:solidFill>
            <a:srgbClr val="DD6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kern="1200" dirty="0">
                <a:solidFill>
                  <a:schemeClr val="bg1"/>
                </a:solidFill>
              </a:rPr>
              <a:t>A cable modem is a type of network bridge and modem that facilitates a broadband internet connection</a:t>
            </a:r>
          </a:p>
        </p:txBody>
      </p:sp>
      <p:sp>
        <p:nvSpPr>
          <p:cNvPr id="15" name="Rectangle: Rounded Corners 14">
            <a:extLst>
              <a:ext uri="{FF2B5EF4-FFF2-40B4-BE49-F238E27FC236}">
                <a16:creationId xmlns:a16="http://schemas.microsoft.com/office/drawing/2014/main" id="{38DE34F5-0D89-F04F-455C-E23A85F7FB78}"/>
              </a:ext>
            </a:extLst>
          </p:cNvPr>
          <p:cNvSpPr/>
          <p:nvPr/>
        </p:nvSpPr>
        <p:spPr>
          <a:xfrm>
            <a:off x="4165656" y="4025901"/>
            <a:ext cx="6699848" cy="842962"/>
          </a:xfrm>
          <a:prstGeom prst="roundRect">
            <a:avLst/>
          </a:prstGeom>
          <a:solidFill>
            <a:srgbClr val="3E0C04"/>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4038" tIns="101338" rIns="114038" bIns="101338" numCol="1" spcCol="1270" anchor="ctr" anchorCtr="0">
            <a:noAutofit/>
          </a:bodyPr>
          <a:lstStyle/>
          <a:p>
            <a:pPr marL="0" lvl="0" indent="0" defTabSz="889000">
              <a:lnSpc>
                <a:spcPct val="90000"/>
              </a:lnSpc>
              <a:spcBef>
                <a:spcPct val="0"/>
              </a:spcBef>
              <a:spcAft>
                <a:spcPct val="35000"/>
              </a:spcAft>
              <a:buNone/>
            </a:pPr>
            <a:r>
              <a:rPr lang="en-IN" sz="2000" b="0" kern="1200" dirty="0"/>
              <a:t>The cable modem’s connection take advantage of the high bandwidth of an HFC and RFoG network</a:t>
            </a:r>
          </a:p>
        </p:txBody>
      </p:sp>
      <p:pic>
        <p:nvPicPr>
          <p:cNvPr id="23" name="Picture 22">
            <a:extLst>
              <a:ext uri="{FF2B5EF4-FFF2-40B4-BE49-F238E27FC236}">
                <a16:creationId xmlns:a16="http://schemas.microsoft.com/office/drawing/2014/main" id="{74250180-AF0E-53EA-1567-22E93B40C7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7914" y="3048903"/>
            <a:ext cx="1800000" cy="1800000"/>
          </a:xfrm>
          <a:prstGeom prst="rect">
            <a:avLst/>
          </a:prstGeom>
        </p:spPr>
      </p:pic>
    </p:spTree>
    <p:extLst>
      <p:ext uri="{BB962C8B-B14F-4D97-AF65-F5344CB8AC3E}">
        <p14:creationId xmlns:p14="http://schemas.microsoft.com/office/powerpoint/2010/main" val="31444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2498726"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Satellite Connection</a:t>
            </a:r>
          </a:p>
        </p:txBody>
      </p:sp>
      <p:pic>
        <p:nvPicPr>
          <p:cNvPr id="2" name="1684482986368nh6ml60c-voicemaker.in-speech">
            <a:hlinkClick r:id="" action="ppaction://media"/>
            <a:extLst>
              <a:ext uri="{FF2B5EF4-FFF2-40B4-BE49-F238E27FC236}">
                <a16:creationId xmlns:a16="http://schemas.microsoft.com/office/drawing/2014/main" id="{0ABFF62E-F603-E4BE-ACA9-B8AF966BB6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20950" y="4373563"/>
            <a:ext cx="609600" cy="609600"/>
          </a:xfrm>
          <a:prstGeom prst="rect">
            <a:avLst/>
          </a:prstGeom>
        </p:spPr>
      </p:pic>
      <p:grpSp>
        <p:nvGrpSpPr>
          <p:cNvPr id="3" name="Group 2">
            <a:extLst>
              <a:ext uri="{FF2B5EF4-FFF2-40B4-BE49-F238E27FC236}">
                <a16:creationId xmlns:a16="http://schemas.microsoft.com/office/drawing/2014/main" id="{25521C7E-2565-1919-84EC-884CA1F69874}"/>
              </a:ext>
            </a:extLst>
          </p:cNvPr>
          <p:cNvGrpSpPr/>
          <p:nvPr/>
        </p:nvGrpSpPr>
        <p:grpSpPr>
          <a:xfrm>
            <a:off x="2043871" y="2019300"/>
            <a:ext cx="8104257" cy="3859926"/>
            <a:chOff x="2239893" y="1905000"/>
            <a:chExt cx="8104257" cy="3859926"/>
          </a:xfrm>
        </p:grpSpPr>
        <p:sp>
          <p:nvSpPr>
            <p:cNvPr id="14" name="Rectangle: Rounded Corners 13">
              <a:extLst>
                <a:ext uri="{FF2B5EF4-FFF2-40B4-BE49-F238E27FC236}">
                  <a16:creationId xmlns:a16="http://schemas.microsoft.com/office/drawing/2014/main" id="{9F842971-F92E-7B8A-C63C-A37C0EFB34A0}"/>
                </a:ext>
              </a:extLst>
            </p:cNvPr>
            <p:cNvSpPr/>
            <p:nvPr/>
          </p:nvSpPr>
          <p:spPr>
            <a:xfrm>
              <a:off x="4216469" y="2650688"/>
              <a:ext cx="6127681" cy="1200150"/>
            </a:xfrm>
            <a:prstGeom prst="round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Satellite technology is a method by which the outgoing and incoming data are sent and received by a computer through a satellite</a:t>
              </a:r>
            </a:p>
          </p:txBody>
        </p:sp>
        <p:sp>
          <p:nvSpPr>
            <p:cNvPr id="15" name="Rectangle: Rounded Corners 14">
              <a:extLst>
                <a:ext uri="{FF2B5EF4-FFF2-40B4-BE49-F238E27FC236}">
                  <a16:creationId xmlns:a16="http://schemas.microsoft.com/office/drawing/2014/main" id="{DEED95C8-E2B2-BC6F-8EB6-8F20C0DDA0CB}"/>
                </a:ext>
              </a:extLst>
            </p:cNvPr>
            <p:cNvSpPr/>
            <p:nvPr/>
          </p:nvSpPr>
          <p:spPr>
            <a:xfrm>
              <a:off x="4216468" y="4564776"/>
              <a:ext cx="6127681" cy="1200150"/>
            </a:xfrm>
            <a:prstGeom prst="round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This connection is very sensitive to a rainy weather as it degrades the satellite signal</a:t>
              </a:r>
            </a:p>
          </p:txBody>
        </p:sp>
        <p:sp>
          <p:nvSpPr>
            <p:cNvPr id="16" name="Freeform 6">
              <a:extLst>
                <a:ext uri="{FF2B5EF4-FFF2-40B4-BE49-F238E27FC236}">
                  <a16:creationId xmlns:a16="http://schemas.microsoft.com/office/drawing/2014/main" id="{C4E2DA25-8568-CDDB-9B85-0B38F847A8DD}"/>
                </a:ext>
              </a:extLst>
            </p:cNvPr>
            <p:cNvSpPr>
              <a:spLocks/>
            </p:cNvSpPr>
            <p:nvPr/>
          </p:nvSpPr>
          <p:spPr bwMode="auto">
            <a:xfrm>
              <a:off x="2239893" y="1905000"/>
              <a:ext cx="1808164" cy="1479113"/>
            </a:xfrm>
            <a:custGeom>
              <a:avLst/>
              <a:gdLst>
                <a:gd name="T0" fmla="*/ 697 w 697"/>
                <a:gd name="T1" fmla="*/ 549 h 596"/>
                <a:gd name="T2" fmla="*/ 607 w 697"/>
                <a:gd name="T3" fmla="*/ 500 h 596"/>
                <a:gd name="T4" fmla="*/ 607 w 697"/>
                <a:gd name="T5" fmla="*/ 516 h 596"/>
                <a:gd name="T6" fmla="*/ 289 w 697"/>
                <a:gd name="T7" fmla="*/ 516 h 596"/>
                <a:gd name="T8" fmla="*/ 62 w 697"/>
                <a:gd name="T9" fmla="*/ 289 h 596"/>
                <a:gd name="T10" fmla="*/ 289 w 697"/>
                <a:gd name="T11" fmla="*/ 62 h 596"/>
                <a:gd name="T12" fmla="*/ 516 w 697"/>
                <a:gd name="T13" fmla="*/ 289 h 596"/>
                <a:gd name="T14" fmla="*/ 404 w 697"/>
                <a:gd name="T15" fmla="*/ 485 h 596"/>
                <a:gd name="T16" fmla="*/ 502 w 697"/>
                <a:gd name="T17" fmla="*/ 485 h 596"/>
                <a:gd name="T18" fmla="*/ 546 w 697"/>
                <a:gd name="T19" fmla="*/ 422 h 596"/>
                <a:gd name="T20" fmla="*/ 579 w 697"/>
                <a:gd name="T21" fmla="*/ 289 h 596"/>
                <a:gd name="T22" fmla="*/ 289 w 697"/>
                <a:gd name="T23" fmla="*/ 0 h 596"/>
                <a:gd name="T24" fmla="*/ 0 w 697"/>
                <a:gd name="T25" fmla="*/ 289 h 596"/>
                <a:gd name="T26" fmla="*/ 289 w 697"/>
                <a:gd name="T27" fmla="*/ 578 h 596"/>
                <a:gd name="T28" fmla="*/ 607 w 697"/>
                <a:gd name="T29" fmla="*/ 578 h 596"/>
                <a:gd name="T30" fmla="*/ 607 w 697"/>
                <a:gd name="T31" fmla="*/ 596 h 596"/>
                <a:gd name="T32" fmla="*/ 697 w 697"/>
                <a:gd name="T33" fmla="*/ 549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7" h="596">
                  <a:moveTo>
                    <a:pt x="697" y="549"/>
                  </a:moveTo>
                  <a:cubicBezTo>
                    <a:pt x="607" y="500"/>
                    <a:pt x="607" y="500"/>
                    <a:pt x="607" y="500"/>
                  </a:cubicBezTo>
                  <a:cubicBezTo>
                    <a:pt x="607" y="516"/>
                    <a:pt x="607" y="516"/>
                    <a:pt x="607" y="516"/>
                  </a:cubicBezTo>
                  <a:cubicBezTo>
                    <a:pt x="289" y="516"/>
                    <a:pt x="289" y="516"/>
                    <a:pt x="289" y="516"/>
                  </a:cubicBezTo>
                  <a:cubicBezTo>
                    <a:pt x="164" y="516"/>
                    <a:pt x="62" y="414"/>
                    <a:pt x="62" y="289"/>
                  </a:cubicBezTo>
                  <a:cubicBezTo>
                    <a:pt x="62" y="164"/>
                    <a:pt x="164" y="62"/>
                    <a:pt x="289" y="62"/>
                  </a:cubicBezTo>
                  <a:cubicBezTo>
                    <a:pt x="415" y="62"/>
                    <a:pt x="516" y="164"/>
                    <a:pt x="516" y="289"/>
                  </a:cubicBezTo>
                  <a:cubicBezTo>
                    <a:pt x="516" y="373"/>
                    <a:pt x="471" y="446"/>
                    <a:pt x="404" y="485"/>
                  </a:cubicBezTo>
                  <a:cubicBezTo>
                    <a:pt x="502" y="485"/>
                    <a:pt x="502" y="485"/>
                    <a:pt x="502" y="485"/>
                  </a:cubicBezTo>
                  <a:cubicBezTo>
                    <a:pt x="519" y="466"/>
                    <a:pt x="534" y="445"/>
                    <a:pt x="546" y="422"/>
                  </a:cubicBezTo>
                  <a:cubicBezTo>
                    <a:pt x="568" y="381"/>
                    <a:pt x="579" y="336"/>
                    <a:pt x="579" y="289"/>
                  </a:cubicBezTo>
                  <a:cubicBezTo>
                    <a:pt x="579" y="130"/>
                    <a:pt x="449" y="0"/>
                    <a:pt x="289" y="0"/>
                  </a:cubicBezTo>
                  <a:cubicBezTo>
                    <a:pt x="130" y="0"/>
                    <a:pt x="0" y="130"/>
                    <a:pt x="0" y="289"/>
                  </a:cubicBezTo>
                  <a:cubicBezTo>
                    <a:pt x="0" y="449"/>
                    <a:pt x="130" y="578"/>
                    <a:pt x="289" y="578"/>
                  </a:cubicBezTo>
                  <a:cubicBezTo>
                    <a:pt x="607" y="578"/>
                    <a:pt x="607" y="578"/>
                    <a:pt x="607" y="578"/>
                  </a:cubicBezTo>
                  <a:cubicBezTo>
                    <a:pt x="607" y="596"/>
                    <a:pt x="607" y="596"/>
                    <a:pt x="607" y="596"/>
                  </a:cubicBezTo>
                  <a:lnTo>
                    <a:pt x="697" y="549"/>
                  </a:lnTo>
                  <a:close/>
                </a:path>
              </a:pathLst>
            </a:cu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17" name="Freeform 7">
              <a:extLst>
                <a:ext uri="{FF2B5EF4-FFF2-40B4-BE49-F238E27FC236}">
                  <a16:creationId xmlns:a16="http://schemas.microsoft.com/office/drawing/2014/main" id="{6A3D18E3-BB9E-6E8F-D15C-23B158AFF9C0}"/>
                </a:ext>
              </a:extLst>
            </p:cNvPr>
            <p:cNvSpPr>
              <a:spLocks/>
            </p:cNvSpPr>
            <p:nvPr/>
          </p:nvSpPr>
          <p:spPr bwMode="auto">
            <a:xfrm>
              <a:off x="2243140" y="3819088"/>
              <a:ext cx="1804917" cy="1479113"/>
            </a:xfrm>
            <a:custGeom>
              <a:avLst/>
              <a:gdLst>
                <a:gd name="T0" fmla="*/ 696 w 696"/>
                <a:gd name="T1" fmla="*/ 549 h 596"/>
                <a:gd name="T2" fmla="*/ 607 w 696"/>
                <a:gd name="T3" fmla="*/ 500 h 596"/>
                <a:gd name="T4" fmla="*/ 607 w 696"/>
                <a:gd name="T5" fmla="*/ 516 h 596"/>
                <a:gd name="T6" fmla="*/ 469 w 696"/>
                <a:gd name="T7" fmla="*/ 516 h 596"/>
                <a:gd name="T8" fmla="*/ 289 w 696"/>
                <a:gd name="T9" fmla="*/ 516 h 596"/>
                <a:gd name="T10" fmla="*/ 62 w 696"/>
                <a:gd name="T11" fmla="*/ 289 h 596"/>
                <a:gd name="T12" fmla="*/ 289 w 696"/>
                <a:gd name="T13" fmla="*/ 62 h 596"/>
                <a:gd name="T14" fmla="*/ 516 w 696"/>
                <a:gd name="T15" fmla="*/ 289 h 596"/>
                <a:gd name="T16" fmla="*/ 403 w 696"/>
                <a:gd name="T17" fmla="*/ 485 h 596"/>
                <a:gd name="T18" fmla="*/ 501 w 696"/>
                <a:gd name="T19" fmla="*/ 485 h 596"/>
                <a:gd name="T20" fmla="*/ 546 w 696"/>
                <a:gd name="T21" fmla="*/ 422 h 596"/>
                <a:gd name="T22" fmla="*/ 578 w 696"/>
                <a:gd name="T23" fmla="*/ 289 h 596"/>
                <a:gd name="T24" fmla="*/ 289 w 696"/>
                <a:gd name="T25" fmla="*/ 0 h 596"/>
                <a:gd name="T26" fmla="*/ 0 w 696"/>
                <a:gd name="T27" fmla="*/ 289 h 596"/>
                <a:gd name="T28" fmla="*/ 289 w 696"/>
                <a:gd name="T29" fmla="*/ 578 h 596"/>
                <a:gd name="T30" fmla="*/ 607 w 696"/>
                <a:gd name="T31" fmla="*/ 578 h 596"/>
                <a:gd name="T32" fmla="*/ 607 w 696"/>
                <a:gd name="T33" fmla="*/ 596 h 596"/>
                <a:gd name="T34" fmla="*/ 696 w 696"/>
                <a:gd name="T35" fmla="*/ 549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6" h="596">
                  <a:moveTo>
                    <a:pt x="696" y="549"/>
                  </a:moveTo>
                  <a:cubicBezTo>
                    <a:pt x="607" y="500"/>
                    <a:pt x="607" y="500"/>
                    <a:pt x="607" y="500"/>
                  </a:cubicBezTo>
                  <a:cubicBezTo>
                    <a:pt x="607" y="516"/>
                    <a:pt x="607" y="516"/>
                    <a:pt x="607" y="516"/>
                  </a:cubicBezTo>
                  <a:cubicBezTo>
                    <a:pt x="469" y="516"/>
                    <a:pt x="469" y="516"/>
                    <a:pt x="469" y="516"/>
                  </a:cubicBezTo>
                  <a:cubicBezTo>
                    <a:pt x="289" y="516"/>
                    <a:pt x="289" y="516"/>
                    <a:pt x="289" y="516"/>
                  </a:cubicBezTo>
                  <a:cubicBezTo>
                    <a:pt x="164" y="516"/>
                    <a:pt x="62" y="414"/>
                    <a:pt x="62" y="289"/>
                  </a:cubicBezTo>
                  <a:cubicBezTo>
                    <a:pt x="62" y="164"/>
                    <a:pt x="164" y="62"/>
                    <a:pt x="289" y="62"/>
                  </a:cubicBezTo>
                  <a:cubicBezTo>
                    <a:pt x="414" y="62"/>
                    <a:pt x="516" y="164"/>
                    <a:pt x="516" y="289"/>
                  </a:cubicBezTo>
                  <a:cubicBezTo>
                    <a:pt x="516" y="373"/>
                    <a:pt x="471" y="446"/>
                    <a:pt x="403" y="485"/>
                  </a:cubicBezTo>
                  <a:cubicBezTo>
                    <a:pt x="501" y="485"/>
                    <a:pt x="501" y="485"/>
                    <a:pt x="501" y="485"/>
                  </a:cubicBezTo>
                  <a:cubicBezTo>
                    <a:pt x="519" y="466"/>
                    <a:pt x="534" y="445"/>
                    <a:pt x="546" y="422"/>
                  </a:cubicBezTo>
                  <a:cubicBezTo>
                    <a:pt x="567" y="381"/>
                    <a:pt x="578" y="336"/>
                    <a:pt x="578" y="289"/>
                  </a:cubicBezTo>
                  <a:cubicBezTo>
                    <a:pt x="578" y="130"/>
                    <a:pt x="449" y="0"/>
                    <a:pt x="289" y="0"/>
                  </a:cubicBezTo>
                  <a:cubicBezTo>
                    <a:pt x="129" y="0"/>
                    <a:pt x="0" y="130"/>
                    <a:pt x="0" y="289"/>
                  </a:cubicBezTo>
                  <a:cubicBezTo>
                    <a:pt x="0" y="449"/>
                    <a:pt x="129" y="578"/>
                    <a:pt x="289" y="578"/>
                  </a:cubicBezTo>
                  <a:cubicBezTo>
                    <a:pt x="607" y="578"/>
                    <a:pt x="607" y="578"/>
                    <a:pt x="607" y="578"/>
                  </a:cubicBezTo>
                  <a:cubicBezTo>
                    <a:pt x="607" y="596"/>
                    <a:pt x="607" y="596"/>
                    <a:pt x="607" y="596"/>
                  </a:cubicBezTo>
                  <a:lnTo>
                    <a:pt x="696" y="549"/>
                  </a:lnTo>
                  <a:close/>
                </a:path>
              </a:pathLst>
            </a:cu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pic>
          <p:nvPicPr>
            <p:cNvPr id="27" name="Picture 26">
              <a:extLst>
                <a:ext uri="{FF2B5EF4-FFF2-40B4-BE49-F238E27FC236}">
                  <a16:creationId xmlns:a16="http://schemas.microsoft.com/office/drawing/2014/main" id="{8BC502AD-CCB0-D8D7-6B62-80C31A6047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4882" y="2265506"/>
              <a:ext cx="720000" cy="720000"/>
            </a:xfrm>
            <a:prstGeom prst="rect">
              <a:avLst/>
            </a:prstGeom>
          </p:spPr>
        </p:pic>
        <p:pic>
          <p:nvPicPr>
            <p:cNvPr id="29" name="Picture 28">
              <a:extLst>
                <a:ext uri="{FF2B5EF4-FFF2-40B4-BE49-F238E27FC236}">
                  <a16:creationId xmlns:a16="http://schemas.microsoft.com/office/drawing/2014/main" id="{D7BB12FF-691A-B3F1-1677-54444E2135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4882" y="4198644"/>
              <a:ext cx="720000" cy="720000"/>
            </a:xfrm>
            <a:prstGeom prst="rect">
              <a:avLst/>
            </a:prstGeom>
          </p:spPr>
        </p:pic>
      </p:grpSp>
    </p:spTree>
    <p:extLst>
      <p:ext uri="{BB962C8B-B14F-4D97-AF65-F5344CB8AC3E}">
        <p14:creationId xmlns:p14="http://schemas.microsoft.com/office/powerpoint/2010/main" val="306584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80327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VSAT</a:t>
            </a:r>
          </a:p>
        </p:txBody>
      </p:sp>
      <p:pic>
        <p:nvPicPr>
          <p:cNvPr id="2" name="1684483037477jhy2nya-voicemaker.in-speech">
            <a:hlinkClick r:id="" action="ppaction://media"/>
            <a:extLst>
              <a:ext uri="{FF2B5EF4-FFF2-40B4-BE49-F238E27FC236}">
                <a16:creationId xmlns:a16="http://schemas.microsoft.com/office/drawing/2014/main" id="{804CA209-79FE-3D08-C767-06EA0E2BFB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74875" y="5559425"/>
            <a:ext cx="609600" cy="609600"/>
          </a:xfrm>
          <a:prstGeom prst="rect">
            <a:avLst/>
          </a:prstGeom>
        </p:spPr>
      </p:pic>
      <p:sp>
        <p:nvSpPr>
          <p:cNvPr id="20" name="Scroll: Horizontal 19">
            <a:extLst>
              <a:ext uri="{FF2B5EF4-FFF2-40B4-BE49-F238E27FC236}">
                <a16:creationId xmlns:a16="http://schemas.microsoft.com/office/drawing/2014/main" id="{C434184E-618B-5651-A67F-B9C5C78B8B2A}"/>
              </a:ext>
            </a:extLst>
          </p:cNvPr>
          <p:cNvSpPr/>
          <p:nvPr/>
        </p:nvSpPr>
        <p:spPr>
          <a:xfrm>
            <a:off x="1657350" y="1940196"/>
            <a:ext cx="6286500" cy="1495154"/>
          </a:xfrm>
          <a:prstGeom prst="horizontalScroll">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Very Small Aperture Terminal is abbreviated as VSAT and it is used in satellite communication</a:t>
            </a:r>
          </a:p>
        </p:txBody>
      </p:sp>
      <p:sp>
        <p:nvSpPr>
          <p:cNvPr id="21" name="Scroll: Horizontal 20">
            <a:extLst>
              <a:ext uri="{FF2B5EF4-FFF2-40B4-BE49-F238E27FC236}">
                <a16:creationId xmlns:a16="http://schemas.microsoft.com/office/drawing/2014/main" id="{1138CD18-C12A-7D52-753B-84E6811B722B}"/>
              </a:ext>
            </a:extLst>
          </p:cNvPr>
          <p:cNvSpPr/>
          <p:nvPr/>
        </p:nvSpPr>
        <p:spPr>
          <a:xfrm>
            <a:off x="1657350" y="4064271"/>
            <a:ext cx="6286500" cy="1495154"/>
          </a:xfrm>
          <a:prstGeom prst="horizontalScroll">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satellite senses and receives signals from a ground station computer that acts as the hub for the system</a:t>
            </a:r>
          </a:p>
        </p:txBody>
      </p:sp>
      <p:pic>
        <p:nvPicPr>
          <p:cNvPr id="29" name="Picture 28">
            <a:extLst>
              <a:ext uri="{FF2B5EF4-FFF2-40B4-BE49-F238E27FC236}">
                <a16:creationId xmlns:a16="http://schemas.microsoft.com/office/drawing/2014/main" id="{5A3455FC-7CDF-D5A9-5B1E-C1F5A30CAE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4255" y="1768473"/>
            <a:ext cx="1440000" cy="1440000"/>
          </a:xfrm>
          <a:prstGeom prst="rect">
            <a:avLst/>
          </a:prstGeom>
        </p:spPr>
      </p:pic>
      <p:pic>
        <p:nvPicPr>
          <p:cNvPr id="31" name="Picture 30">
            <a:extLst>
              <a:ext uri="{FF2B5EF4-FFF2-40B4-BE49-F238E27FC236}">
                <a16:creationId xmlns:a16="http://schemas.microsoft.com/office/drawing/2014/main" id="{1FCF88FF-7F3B-1B2C-3F87-E045394695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4255" y="4064271"/>
            <a:ext cx="1440000" cy="1440000"/>
          </a:xfrm>
          <a:prstGeom prst="rect">
            <a:avLst/>
          </a:prstGeom>
        </p:spPr>
      </p:pic>
    </p:spTree>
    <p:extLst>
      <p:ext uri="{BB962C8B-B14F-4D97-AF65-F5344CB8AC3E}">
        <p14:creationId xmlns:p14="http://schemas.microsoft.com/office/powerpoint/2010/main" val="181010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3"/>
            <a:ext cx="2941888" cy="4318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Fibre Optic Connections</a:t>
            </a:r>
          </a:p>
        </p:txBody>
      </p:sp>
      <p:pic>
        <p:nvPicPr>
          <p:cNvPr id="2" name="1684483082587c6gkjlab-voicemaker.in-speech">
            <a:hlinkClick r:id="" action="ppaction://media"/>
            <a:extLst>
              <a:ext uri="{FF2B5EF4-FFF2-40B4-BE49-F238E27FC236}">
                <a16:creationId xmlns:a16="http://schemas.microsoft.com/office/drawing/2014/main" id="{5E44D956-8364-387D-6C84-640207C38A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51063" y="5016500"/>
            <a:ext cx="609600" cy="609600"/>
          </a:xfrm>
          <a:prstGeom prst="rect">
            <a:avLst/>
          </a:prstGeom>
        </p:spPr>
      </p:pic>
      <p:grpSp>
        <p:nvGrpSpPr>
          <p:cNvPr id="31" name="Group 30">
            <a:extLst>
              <a:ext uri="{FF2B5EF4-FFF2-40B4-BE49-F238E27FC236}">
                <a16:creationId xmlns:a16="http://schemas.microsoft.com/office/drawing/2014/main" id="{BF459700-BF53-77E8-A709-B3146E2476FB}"/>
              </a:ext>
            </a:extLst>
          </p:cNvPr>
          <p:cNvGrpSpPr/>
          <p:nvPr/>
        </p:nvGrpSpPr>
        <p:grpSpPr>
          <a:xfrm>
            <a:off x="2366656" y="2208075"/>
            <a:ext cx="7458687" cy="3418025"/>
            <a:chOff x="2809263" y="2208075"/>
            <a:chExt cx="7458687" cy="3418025"/>
          </a:xfrm>
        </p:grpSpPr>
        <p:grpSp>
          <p:nvGrpSpPr>
            <p:cNvPr id="26" name="Group 25">
              <a:extLst>
                <a:ext uri="{FF2B5EF4-FFF2-40B4-BE49-F238E27FC236}">
                  <a16:creationId xmlns:a16="http://schemas.microsoft.com/office/drawing/2014/main" id="{5DD95151-D26E-90E4-B3EB-6A55B5B90565}"/>
                </a:ext>
              </a:extLst>
            </p:cNvPr>
            <p:cNvGrpSpPr/>
            <p:nvPr/>
          </p:nvGrpSpPr>
          <p:grpSpPr>
            <a:xfrm>
              <a:off x="5349875" y="2464071"/>
              <a:ext cx="4918075" cy="2933429"/>
              <a:chOff x="5102225" y="2387871"/>
              <a:chExt cx="4918075" cy="2933429"/>
            </a:xfrm>
          </p:grpSpPr>
          <p:sp>
            <p:nvSpPr>
              <p:cNvPr id="16" name="Rectangle: Top Corners Snipped 15">
                <a:extLst>
                  <a:ext uri="{FF2B5EF4-FFF2-40B4-BE49-F238E27FC236}">
                    <a16:creationId xmlns:a16="http://schemas.microsoft.com/office/drawing/2014/main" id="{6856ADB1-D705-83B5-738E-0E18052D78F3}"/>
                  </a:ext>
                </a:extLst>
              </p:cNvPr>
              <p:cNvSpPr/>
              <p:nvPr/>
            </p:nvSpPr>
            <p:spPr>
              <a:xfrm>
                <a:off x="5102225" y="2387871"/>
                <a:ext cx="4918075" cy="1184004"/>
              </a:xfrm>
              <a:prstGeom prst="snip2Same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fibre optic broadband is very easy to integrate with other features and systems</a:t>
                </a:r>
              </a:p>
            </p:txBody>
          </p:sp>
          <p:sp>
            <p:nvSpPr>
              <p:cNvPr id="17" name="Rectangle: Top Corners Snipped 16">
                <a:extLst>
                  <a:ext uri="{FF2B5EF4-FFF2-40B4-BE49-F238E27FC236}">
                    <a16:creationId xmlns:a16="http://schemas.microsoft.com/office/drawing/2014/main" id="{3AE06ADE-C86C-31F6-2574-F33452972647}"/>
                  </a:ext>
                </a:extLst>
              </p:cNvPr>
              <p:cNvSpPr/>
              <p:nvPr/>
            </p:nvSpPr>
            <p:spPr>
              <a:xfrm>
                <a:off x="5102225" y="4137296"/>
                <a:ext cx="4918075" cy="1184004"/>
              </a:xfrm>
              <a:prstGeom prst="snip2Same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Fibre is one of the fastest optic connection that connects from the telephone exchange</a:t>
                </a:r>
              </a:p>
            </p:txBody>
          </p:sp>
        </p:grpSp>
        <p:pic>
          <p:nvPicPr>
            <p:cNvPr id="28" name="Picture 27">
              <a:extLst>
                <a:ext uri="{FF2B5EF4-FFF2-40B4-BE49-F238E27FC236}">
                  <a16:creationId xmlns:a16="http://schemas.microsoft.com/office/drawing/2014/main" id="{16204BAE-24BF-122D-6375-2B3BB2AF70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9263" y="2208075"/>
              <a:ext cx="1440000" cy="1440000"/>
            </a:xfrm>
            <a:prstGeom prst="rect">
              <a:avLst/>
            </a:prstGeom>
          </p:spPr>
        </p:pic>
        <p:pic>
          <p:nvPicPr>
            <p:cNvPr id="30" name="Picture 29">
              <a:extLst>
                <a:ext uri="{FF2B5EF4-FFF2-40B4-BE49-F238E27FC236}">
                  <a16:creationId xmlns:a16="http://schemas.microsoft.com/office/drawing/2014/main" id="{0ADFA96A-8C47-FBFF-C9C3-0A18B6705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9263" y="4186100"/>
              <a:ext cx="1440000" cy="1440000"/>
            </a:xfrm>
            <a:prstGeom prst="rect">
              <a:avLst/>
            </a:prstGeom>
          </p:spPr>
        </p:pic>
      </p:grpSp>
    </p:spTree>
    <p:extLst>
      <p:ext uri="{BB962C8B-B14F-4D97-AF65-F5344CB8AC3E}">
        <p14:creationId xmlns:p14="http://schemas.microsoft.com/office/powerpoint/2010/main" val="154208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4" y="728662"/>
            <a:ext cx="5508626"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t>Disadvantages and Advantages of Fibre Optics</a:t>
            </a:r>
            <a:endParaRPr lang="en-US" sz="2200" dirty="0"/>
          </a:p>
        </p:txBody>
      </p:sp>
      <p:pic>
        <p:nvPicPr>
          <p:cNvPr id="2" name="16844831415921uquy7h8-voicemaker.in-speech">
            <a:hlinkClick r:id="" action="ppaction://media"/>
            <a:extLst>
              <a:ext uri="{FF2B5EF4-FFF2-40B4-BE49-F238E27FC236}">
                <a16:creationId xmlns:a16="http://schemas.microsoft.com/office/drawing/2014/main" id="{3397FF16-CEBC-0AF1-206C-C352FCF4D1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81163" y="5065713"/>
            <a:ext cx="609600" cy="609600"/>
          </a:xfrm>
          <a:prstGeom prst="rect">
            <a:avLst/>
          </a:prstGeom>
        </p:spPr>
      </p:pic>
      <p:grpSp>
        <p:nvGrpSpPr>
          <p:cNvPr id="62" name="Group 61">
            <a:extLst>
              <a:ext uri="{FF2B5EF4-FFF2-40B4-BE49-F238E27FC236}">
                <a16:creationId xmlns:a16="http://schemas.microsoft.com/office/drawing/2014/main" id="{1D4D2BD9-8C57-F7CF-21E9-B27DE756DC9D}"/>
              </a:ext>
            </a:extLst>
          </p:cNvPr>
          <p:cNvGrpSpPr/>
          <p:nvPr/>
        </p:nvGrpSpPr>
        <p:grpSpPr>
          <a:xfrm>
            <a:off x="2204831" y="2225946"/>
            <a:ext cx="7782338" cy="3681298"/>
            <a:chOff x="1752601" y="1992384"/>
            <a:chExt cx="7782338" cy="3681298"/>
          </a:xfrm>
        </p:grpSpPr>
        <p:sp>
          <p:nvSpPr>
            <p:cNvPr id="44" name="Freeform: Shape 43">
              <a:extLst>
                <a:ext uri="{FF2B5EF4-FFF2-40B4-BE49-F238E27FC236}">
                  <a16:creationId xmlns:a16="http://schemas.microsoft.com/office/drawing/2014/main" id="{41C075EC-ED61-F059-00E6-07DCB900E6CF}"/>
                </a:ext>
              </a:extLst>
            </p:cNvPr>
            <p:cNvSpPr/>
            <p:nvPr/>
          </p:nvSpPr>
          <p:spPr>
            <a:xfrm>
              <a:off x="1752601" y="1992384"/>
              <a:ext cx="1495838" cy="1796936"/>
            </a:xfrm>
            <a:custGeom>
              <a:avLst/>
              <a:gdLst>
                <a:gd name="connsiteX0" fmla="*/ 0 w 1931458"/>
                <a:gd name="connsiteY0" fmla="*/ 0 h 1352020"/>
                <a:gd name="connsiteX1" fmla="*/ 1255448 w 1931458"/>
                <a:gd name="connsiteY1" fmla="*/ 0 h 1352020"/>
                <a:gd name="connsiteX2" fmla="*/ 1931458 w 1931458"/>
                <a:gd name="connsiteY2" fmla="*/ 676010 h 1352020"/>
                <a:gd name="connsiteX3" fmla="*/ 1255448 w 1931458"/>
                <a:gd name="connsiteY3" fmla="*/ 1352020 h 1352020"/>
                <a:gd name="connsiteX4" fmla="*/ 0 w 1931458"/>
                <a:gd name="connsiteY4" fmla="*/ 1352020 h 1352020"/>
                <a:gd name="connsiteX5" fmla="*/ 676010 w 1931458"/>
                <a:gd name="connsiteY5" fmla="*/ 676010 h 1352020"/>
                <a:gd name="connsiteX6" fmla="*/ 0 w 1931458"/>
                <a:gd name="connsiteY6" fmla="*/ 0 h 13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458" h="1352020">
                  <a:moveTo>
                    <a:pt x="1931457" y="0"/>
                  </a:moveTo>
                  <a:lnTo>
                    <a:pt x="1931457" y="878813"/>
                  </a:lnTo>
                  <a:lnTo>
                    <a:pt x="965729" y="1352020"/>
                  </a:lnTo>
                  <a:lnTo>
                    <a:pt x="1" y="878813"/>
                  </a:lnTo>
                  <a:lnTo>
                    <a:pt x="1" y="0"/>
                  </a:lnTo>
                  <a:lnTo>
                    <a:pt x="965729" y="473207"/>
                  </a:lnTo>
                  <a:lnTo>
                    <a:pt x="1931457" y="0"/>
                  </a:lnTo>
                  <a:close/>
                </a:path>
              </a:pathLst>
            </a:custGeom>
            <a:solidFill>
              <a:srgbClr val="FFC21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0" tIns="700141" rIns="24130" bIns="700140" numCol="1" spcCol="1270" anchor="ctr" anchorCtr="0">
              <a:noAutofit/>
            </a:bodyPr>
            <a:lstStyle/>
            <a:p>
              <a:pPr marL="0" lvl="0" indent="0" algn="ctr" defTabSz="1689100">
                <a:lnSpc>
                  <a:spcPct val="90000"/>
                </a:lnSpc>
                <a:spcBef>
                  <a:spcPct val="0"/>
                </a:spcBef>
                <a:spcAft>
                  <a:spcPct val="35000"/>
                </a:spcAft>
                <a:buNone/>
              </a:pPr>
              <a:endParaRPr lang="en-IN" sz="3800" kern="1200"/>
            </a:p>
          </p:txBody>
        </p:sp>
        <p:sp>
          <p:nvSpPr>
            <p:cNvPr id="46" name="Freeform: Shape 45">
              <a:extLst>
                <a:ext uri="{FF2B5EF4-FFF2-40B4-BE49-F238E27FC236}">
                  <a16:creationId xmlns:a16="http://schemas.microsoft.com/office/drawing/2014/main" id="{7B1CED15-7711-5D80-3C76-F6346048DA17}"/>
                </a:ext>
              </a:extLst>
            </p:cNvPr>
            <p:cNvSpPr/>
            <p:nvPr/>
          </p:nvSpPr>
          <p:spPr>
            <a:xfrm>
              <a:off x="1752601" y="3876747"/>
              <a:ext cx="1495838" cy="1796935"/>
            </a:xfrm>
            <a:custGeom>
              <a:avLst/>
              <a:gdLst>
                <a:gd name="connsiteX0" fmla="*/ 0 w 1931458"/>
                <a:gd name="connsiteY0" fmla="*/ 0 h 1352020"/>
                <a:gd name="connsiteX1" fmla="*/ 1255448 w 1931458"/>
                <a:gd name="connsiteY1" fmla="*/ 0 h 1352020"/>
                <a:gd name="connsiteX2" fmla="*/ 1931458 w 1931458"/>
                <a:gd name="connsiteY2" fmla="*/ 676010 h 1352020"/>
                <a:gd name="connsiteX3" fmla="*/ 1255448 w 1931458"/>
                <a:gd name="connsiteY3" fmla="*/ 1352020 h 1352020"/>
                <a:gd name="connsiteX4" fmla="*/ 0 w 1931458"/>
                <a:gd name="connsiteY4" fmla="*/ 1352020 h 1352020"/>
                <a:gd name="connsiteX5" fmla="*/ 676010 w 1931458"/>
                <a:gd name="connsiteY5" fmla="*/ 676010 h 1352020"/>
                <a:gd name="connsiteX6" fmla="*/ 0 w 1931458"/>
                <a:gd name="connsiteY6" fmla="*/ 0 h 13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458" h="1352020">
                  <a:moveTo>
                    <a:pt x="1931457" y="0"/>
                  </a:moveTo>
                  <a:lnTo>
                    <a:pt x="1931457" y="878813"/>
                  </a:lnTo>
                  <a:lnTo>
                    <a:pt x="965729" y="1352020"/>
                  </a:lnTo>
                  <a:lnTo>
                    <a:pt x="1" y="878813"/>
                  </a:lnTo>
                  <a:lnTo>
                    <a:pt x="1" y="0"/>
                  </a:lnTo>
                  <a:lnTo>
                    <a:pt x="965729" y="473207"/>
                  </a:lnTo>
                  <a:lnTo>
                    <a:pt x="1931457" y="0"/>
                  </a:lnTo>
                  <a:close/>
                </a:path>
              </a:pathLst>
            </a:custGeom>
            <a:solidFill>
              <a:srgbClr val="FFC21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30" tIns="700140" rIns="24130" bIns="700140" numCol="1" spcCol="1270" anchor="ctr" anchorCtr="0">
              <a:noAutofit/>
            </a:bodyPr>
            <a:lstStyle/>
            <a:p>
              <a:pPr marL="0" lvl="0" indent="0" algn="ctr" defTabSz="1689100">
                <a:lnSpc>
                  <a:spcPct val="90000"/>
                </a:lnSpc>
                <a:spcBef>
                  <a:spcPct val="0"/>
                </a:spcBef>
                <a:spcAft>
                  <a:spcPct val="35000"/>
                </a:spcAft>
                <a:buNone/>
              </a:pPr>
              <a:endParaRPr lang="en-IN" sz="3800" kern="1200"/>
            </a:p>
          </p:txBody>
        </p:sp>
        <p:sp>
          <p:nvSpPr>
            <p:cNvPr id="59" name="Rectangle 58">
              <a:extLst>
                <a:ext uri="{FF2B5EF4-FFF2-40B4-BE49-F238E27FC236}">
                  <a16:creationId xmlns:a16="http://schemas.microsoft.com/office/drawing/2014/main" id="{8434A479-1FF1-F848-D454-BA9AE0542DC0}"/>
                </a:ext>
              </a:extLst>
            </p:cNvPr>
            <p:cNvSpPr/>
            <p:nvPr/>
          </p:nvSpPr>
          <p:spPr>
            <a:xfrm>
              <a:off x="3248439" y="1992384"/>
              <a:ext cx="6286500" cy="1169916"/>
            </a:xfrm>
            <a:prstGeom prst="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Fibre is expensive and disruptive to install.</a:t>
              </a:r>
            </a:p>
            <a:p>
              <a:r>
                <a:rPr lang="en-IN" sz="2000" dirty="0"/>
                <a:t>The end user must have equipment and power source continually</a:t>
              </a:r>
            </a:p>
          </p:txBody>
        </p:sp>
        <p:sp>
          <p:nvSpPr>
            <p:cNvPr id="60" name="Rectangle 59">
              <a:extLst>
                <a:ext uri="{FF2B5EF4-FFF2-40B4-BE49-F238E27FC236}">
                  <a16:creationId xmlns:a16="http://schemas.microsoft.com/office/drawing/2014/main" id="{31FF44F7-1B40-277B-0646-E79722BF9A25}"/>
                </a:ext>
              </a:extLst>
            </p:cNvPr>
            <p:cNvSpPr/>
            <p:nvPr/>
          </p:nvSpPr>
          <p:spPr>
            <a:xfrm>
              <a:off x="3248439" y="3876747"/>
              <a:ext cx="6286500" cy="1169916"/>
            </a:xfrm>
            <a:prstGeom prst="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The main advantage of fibre is the speed and reliability. </a:t>
              </a:r>
            </a:p>
            <a:p>
              <a:r>
                <a:rPr lang="en-IN" sz="2000" dirty="0"/>
                <a:t>Fibre optic is basically more durable than copper</a:t>
              </a:r>
            </a:p>
          </p:txBody>
        </p:sp>
      </p:grpSp>
      <p:pic>
        <p:nvPicPr>
          <p:cNvPr id="64" name="Picture 63">
            <a:extLst>
              <a:ext uri="{FF2B5EF4-FFF2-40B4-BE49-F238E27FC236}">
                <a16:creationId xmlns:a16="http://schemas.microsoft.com/office/drawing/2014/main" id="{BC37FC8F-A74F-2425-DFDF-3DCA76FA21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650" y="2891346"/>
            <a:ext cx="720000" cy="720000"/>
          </a:xfrm>
          <a:prstGeom prst="rect">
            <a:avLst/>
          </a:prstGeom>
        </p:spPr>
      </p:pic>
      <p:pic>
        <p:nvPicPr>
          <p:cNvPr id="66" name="Picture 65">
            <a:extLst>
              <a:ext uri="{FF2B5EF4-FFF2-40B4-BE49-F238E27FC236}">
                <a16:creationId xmlns:a16="http://schemas.microsoft.com/office/drawing/2014/main" id="{EF6CD07E-AE12-E742-05E2-B1F1E44228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5600" y="4861879"/>
            <a:ext cx="720000" cy="720000"/>
          </a:xfrm>
          <a:prstGeom prst="rect">
            <a:avLst/>
          </a:prstGeom>
        </p:spPr>
      </p:pic>
    </p:spTree>
    <p:extLst>
      <p:ext uri="{BB962C8B-B14F-4D97-AF65-F5344CB8AC3E}">
        <p14:creationId xmlns:p14="http://schemas.microsoft.com/office/powerpoint/2010/main" val="365869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4339EA-5CE0-41C5-9004-FECA650B5DD7}"/>
              </a:ext>
            </a:extLst>
          </p:cNvPr>
          <p:cNvSpPr>
            <a:spLocks noGrp="1"/>
          </p:cNvSpPr>
          <p:nvPr>
            <p:ph sz="quarter" idx="10"/>
          </p:nvPr>
        </p:nvSpPr>
        <p:spPr/>
        <p:txBody>
          <a:bodyPr>
            <a:normAutofit/>
          </a:bodyPr>
          <a:lstStyle/>
          <a:p>
            <a:pPr>
              <a:buBlip>
                <a:blip r:embed="rId5"/>
              </a:buBlip>
            </a:pPr>
            <a:r>
              <a:rPr lang="en-IN" dirty="0"/>
              <a:t>The different Internet connection types</a:t>
            </a:r>
          </a:p>
          <a:p>
            <a:pPr>
              <a:buBlip>
                <a:blip r:embed="rId5"/>
              </a:buBlip>
            </a:pPr>
            <a:r>
              <a:rPr lang="en-IN" dirty="0"/>
              <a:t>The Integrated Service Digital network is more commonly present in metropolitan areas</a:t>
            </a:r>
          </a:p>
          <a:p>
            <a:pPr>
              <a:buBlip>
                <a:blip r:embed="rId5"/>
              </a:buBlip>
            </a:pPr>
            <a:r>
              <a:rPr lang="en-IN" dirty="0"/>
              <a:t>The fibre optic broadband is very easy to integrate with other features and systems</a:t>
            </a:r>
          </a:p>
        </p:txBody>
      </p:sp>
      <p:pic>
        <p:nvPicPr>
          <p:cNvPr id="2" name="1684483180829aq17w4s5-voicemaker.in-speech">
            <a:hlinkClick r:id="" action="ppaction://media"/>
            <a:extLst>
              <a:ext uri="{FF2B5EF4-FFF2-40B4-BE49-F238E27FC236}">
                <a16:creationId xmlns:a16="http://schemas.microsoft.com/office/drawing/2014/main" id="{99359B27-B3CA-5A83-024B-8CAE60289D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09688" y="4967288"/>
            <a:ext cx="609600" cy="609600"/>
          </a:xfrm>
          <a:prstGeom prst="rect">
            <a:avLst/>
          </a:prstGeom>
        </p:spPr>
      </p:pic>
    </p:spTree>
    <p:extLst>
      <p:ext uri="{BB962C8B-B14F-4D97-AF65-F5344CB8AC3E}">
        <p14:creationId xmlns:p14="http://schemas.microsoft.com/office/powerpoint/2010/main" val="261123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7221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FF109B-7300-4FD2-B167-36D88050F070}"/>
              </a:ext>
            </a:extLst>
          </p:cNvPr>
          <p:cNvSpPr>
            <a:spLocks noGrp="1"/>
          </p:cNvSpPr>
          <p:nvPr>
            <p:ph type="body" sz="quarter" idx="14"/>
          </p:nvPr>
        </p:nvSpPr>
        <p:spPr/>
        <p:txBody>
          <a:bodyPr/>
          <a:lstStyle/>
          <a:p>
            <a:endParaRPr lang="en-IN"/>
          </a:p>
        </p:txBody>
      </p:sp>
      <p:sp>
        <p:nvSpPr>
          <p:cNvPr id="3" name="Text Placeholder 2">
            <a:extLst>
              <a:ext uri="{FF2B5EF4-FFF2-40B4-BE49-F238E27FC236}">
                <a16:creationId xmlns:a16="http://schemas.microsoft.com/office/drawing/2014/main" id="{0F9CDE6A-F963-41E6-8E27-5E139AE0BD50}"/>
              </a:ext>
            </a:extLst>
          </p:cNvPr>
          <p:cNvSpPr>
            <a:spLocks noGrp="1"/>
          </p:cNvSpPr>
          <p:nvPr>
            <p:ph type="body" sz="quarter" idx="13"/>
          </p:nvPr>
        </p:nvSpPr>
        <p:spPr/>
        <p:txBody>
          <a:bodyPr/>
          <a:lstStyle/>
          <a:p>
            <a:endParaRPr lang="en-IN">
              <a:solidFill>
                <a:srgbClr val="404040"/>
              </a:solidFill>
            </a:endParaRPr>
          </a:p>
        </p:txBody>
      </p:sp>
    </p:spTree>
    <p:extLst>
      <p:ext uri="{BB962C8B-B14F-4D97-AF65-F5344CB8AC3E}">
        <p14:creationId xmlns:p14="http://schemas.microsoft.com/office/powerpoint/2010/main" val="270735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E2A5CED-F89B-4424-83BA-838D4BE8BF04}"/>
              </a:ext>
            </a:extLst>
          </p:cNvPr>
          <p:cNvSpPr>
            <a:spLocks noGrp="1"/>
          </p:cNvSpPr>
          <p:nvPr>
            <p:ph sz="quarter" idx="10"/>
          </p:nvPr>
        </p:nvSpPr>
        <p:spPr/>
        <p:txBody>
          <a:bodyPr/>
          <a:lstStyle/>
          <a:p>
            <a:r>
              <a:rPr lang="en-IN" dirty="0">
                <a:solidFill>
                  <a:srgbClr val="404040"/>
                </a:solidFill>
              </a:rPr>
              <a:t>Internet is a web of connections. There are different types of connection that provide internet connectivity to the user</a:t>
            </a:r>
          </a:p>
        </p:txBody>
      </p:sp>
      <p:pic>
        <p:nvPicPr>
          <p:cNvPr id="2" name="1684482423883g77a90x4-voicemaker.in-speech">
            <a:hlinkClick r:id="" action="ppaction://media"/>
            <a:extLst>
              <a:ext uri="{FF2B5EF4-FFF2-40B4-BE49-F238E27FC236}">
                <a16:creationId xmlns:a16="http://schemas.microsoft.com/office/drawing/2014/main" id="{69D02F49-2CBF-5FB0-FA4C-A0C9486450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46338" y="5065713"/>
            <a:ext cx="609600" cy="609600"/>
          </a:xfrm>
          <a:prstGeom prst="rect">
            <a:avLst/>
          </a:prstGeom>
        </p:spPr>
      </p:pic>
    </p:spTree>
    <p:extLst>
      <p:ext uri="{BB962C8B-B14F-4D97-AF65-F5344CB8AC3E}">
        <p14:creationId xmlns:p14="http://schemas.microsoft.com/office/powerpoint/2010/main" val="317919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F4211D-1E9E-47DB-A010-D645D040532E}"/>
              </a:ext>
            </a:extLst>
          </p:cNvPr>
          <p:cNvSpPr>
            <a:spLocks noGrp="1"/>
          </p:cNvSpPr>
          <p:nvPr>
            <p:ph sz="quarter" idx="10"/>
          </p:nvPr>
        </p:nvSpPr>
        <p:spPr/>
        <p:txBody>
          <a:bodyPr>
            <a:normAutofit/>
          </a:bodyPr>
          <a:lstStyle/>
          <a:p>
            <a:pPr>
              <a:buBlip>
                <a:blip r:embed="rId5"/>
              </a:buBlip>
            </a:pPr>
            <a:r>
              <a:rPr lang="en-US" dirty="0"/>
              <a:t>Understand the different connection types in the internet</a:t>
            </a:r>
          </a:p>
          <a:p>
            <a:pPr>
              <a:buBlip>
                <a:blip r:embed="rId5"/>
              </a:buBlip>
            </a:pPr>
            <a:r>
              <a:rPr lang="en-US" dirty="0"/>
              <a:t>Understand ISDN and DSL Broadband in the internet</a:t>
            </a:r>
          </a:p>
          <a:p>
            <a:pPr>
              <a:buBlip>
                <a:blip r:embed="rId5"/>
              </a:buBlip>
            </a:pPr>
            <a:r>
              <a:rPr lang="en-IN" dirty="0"/>
              <a:t>Understand satellite connection and fibre optics connection</a:t>
            </a:r>
          </a:p>
        </p:txBody>
      </p:sp>
      <p:pic>
        <p:nvPicPr>
          <p:cNvPr id="2" name="1684831601202m8i7x2wr-voicemaker.in-speech">
            <a:hlinkClick r:id="" action="ppaction://media"/>
            <a:extLst>
              <a:ext uri="{FF2B5EF4-FFF2-40B4-BE49-F238E27FC236}">
                <a16:creationId xmlns:a16="http://schemas.microsoft.com/office/drawing/2014/main" id="{FF3FD20E-2F30-D1D8-58B7-BF880D2685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74625" y="3629025"/>
            <a:ext cx="609600" cy="609600"/>
          </a:xfrm>
          <a:prstGeom prst="rect">
            <a:avLst/>
          </a:prstGeom>
        </p:spPr>
      </p:pic>
    </p:spTree>
    <p:extLst>
      <p:ext uri="{BB962C8B-B14F-4D97-AF65-F5344CB8AC3E}">
        <p14:creationId xmlns:p14="http://schemas.microsoft.com/office/powerpoint/2010/main" val="186142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31845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t>Factors in Choosing an ISP</a:t>
            </a:r>
          </a:p>
        </p:txBody>
      </p:sp>
      <p:pic>
        <p:nvPicPr>
          <p:cNvPr id="15" name="1684482620883bajxszqp-voicemaker.in-speech">
            <a:hlinkClick r:id="" action="ppaction://media"/>
            <a:extLst>
              <a:ext uri="{FF2B5EF4-FFF2-40B4-BE49-F238E27FC236}">
                <a16:creationId xmlns:a16="http://schemas.microsoft.com/office/drawing/2014/main" id="{7AFBF87E-7966-6776-ECE4-4A79523865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24088" y="5362575"/>
            <a:ext cx="609600" cy="609600"/>
          </a:xfrm>
          <a:prstGeom prst="rect">
            <a:avLst/>
          </a:prstGeom>
        </p:spPr>
      </p:pic>
      <p:grpSp>
        <p:nvGrpSpPr>
          <p:cNvPr id="70" name="Group 69">
            <a:extLst>
              <a:ext uri="{FF2B5EF4-FFF2-40B4-BE49-F238E27FC236}">
                <a16:creationId xmlns:a16="http://schemas.microsoft.com/office/drawing/2014/main" id="{D0E93350-9A92-8BAC-46C0-6EEE7BF28E58}"/>
              </a:ext>
            </a:extLst>
          </p:cNvPr>
          <p:cNvGrpSpPr/>
          <p:nvPr/>
        </p:nvGrpSpPr>
        <p:grpSpPr>
          <a:xfrm>
            <a:off x="1428750" y="1552711"/>
            <a:ext cx="9334500" cy="4652827"/>
            <a:chOff x="1428748" y="1555435"/>
            <a:chExt cx="9334500" cy="4652827"/>
          </a:xfrm>
        </p:grpSpPr>
        <p:grpSp>
          <p:nvGrpSpPr>
            <p:cNvPr id="33" name="Group 32">
              <a:extLst>
                <a:ext uri="{FF2B5EF4-FFF2-40B4-BE49-F238E27FC236}">
                  <a16:creationId xmlns:a16="http://schemas.microsoft.com/office/drawing/2014/main" id="{2C12755E-7062-AA95-4CD9-325E7BC994CF}"/>
                </a:ext>
              </a:extLst>
            </p:cNvPr>
            <p:cNvGrpSpPr/>
            <p:nvPr/>
          </p:nvGrpSpPr>
          <p:grpSpPr>
            <a:xfrm rot="5400000">
              <a:off x="3769586" y="2767721"/>
              <a:ext cx="4652827" cy="2228255"/>
              <a:chOff x="2041525" y="1554163"/>
              <a:chExt cx="8116888" cy="3756025"/>
            </a:xfrm>
          </p:grpSpPr>
          <p:sp>
            <p:nvSpPr>
              <p:cNvPr id="16" name="Freeform 21">
                <a:extLst>
                  <a:ext uri="{FF2B5EF4-FFF2-40B4-BE49-F238E27FC236}">
                    <a16:creationId xmlns:a16="http://schemas.microsoft.com/office/drawing/2014/main" id="{BD4DB901-8B89-C171-9DEE-245D128F8363}"/>
                  </a:ext>
                </a:extLst>
              </p:cNvPr>
              <p:cNvSpPr>
                <a:spLocks/>
              </p:cNvSpPr>
              <p:nvPr/>
            </p:nvSpPr>
            <p:spPr bwMode="auto">
              <a:xfrm>
                <a:off x="3495675" y="1554163"/>
                <a:ext cx="2300287" cy="1995488"/>
              </a:xfrm>
              <a:custGeom>
                <a:avLst/>
                <a:gdLst>
                  <a:gd name="T0" fmla="*/ 302 w 604"/>
                  <a:gd name="T1" fmla="*/ 0 h 524"/>
                  <a:gd name="T2" fmla="*/ 0 w 604"/>
                  <a:gd name="T3" fmla="*/ 302 h 524"/>
                  <a:gd name="T4" fmla="*/ 89 w 604"/>
                  <a:gd name="T5" fmla="*/ 515 h 524"/>
                  <a:gd name="T6" fmla="*/ 97 w 604"/>
                  <a:gd name="T7" fmla="*/ 524 h 524"/>
                  <a:gd name="T8" fmla="*/ 95 w 604"/>
                  <a:gd name="T9" fmla="*/ 474 h 524"/>
                  <a:gd name="T10" fmla="*/ 144 w 604"/>
                  <a:gd name="T11" fmla="*/ 481 h 524"/>
                  <a:gd name="T12" fmla="*/ 134 w 604"/>
                  <a:gd name="T13" fmla="*/ 470 h 524"/>
                  <a:gd name="T14" fmla="*/ 64 w 604"/>
                  <a:gd name="T15" fmla="*/ 302 h 524"/>
                  <a:gd name="T16" fmla="*/ 302 w 604"/>
                  <a:gd name="T17" fmla="*/ 64 h 524"/>
                  <a:gd name="T18" fmla="*/ 540 w 604"/>
                  <a:gd name="T19" fmla="*/ 302 h 524"/>
                  <a:gd name="T20" fmla="*/ 495 w 604"/>
                  <a:gd name="T21" fmla="*/ 441 h 524"/>
                  <a:gd name="T22" fmla="*/ 493 w 604"/>
                  <a:gd name="T23" fmla="*/ 493 h 524"/>
                  <a:gd name="T24" fmla="*/ 541 w 604"/>
                  <a:gd name="T25" fmla="*/ 486 h 524"/>
                  <a:gd name="T26" fmla="*/ 604 w 604"/>
                  <a:gd name="T27" fmla="*/ 302 h 524"/>
                  <a:gd name="T28" fmla="*/ 302 w 604"/>
                  <a:gd name="T2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0"/>
                    </a:moveTo>
                    <a:cubicBezTo>
                      <a:pt x="136" y="0"/>
                      <a:pt x="0" y="135"/>
                      <a:pt x="0" y="302"/>
                    </a:cubicBezTo>
                    <a:cubicBezTo>
                      <a:pt x="0" y="382"/>
                      <a:pt x="32" y="458"/>
                      <a:pt x="89" y="515"/>
                    </a:cubicBezTo>
                    <a:cubicBezTo>
                      <a:pt x="91" y="518"/>
                      <a:pt x="94" y="521"/>
                      <a:pt x="97" y="524"/>
                    </a:cubicBezTo>
                    <a:cubicBezTo>
                      <a:pt x="95" y="474"/>
                      <a:pt x="95" y="474"/>
                      <a:pt x="95" y="474"/>
                    </a:cubicBezTo>
                    <a:cubicBezTo>
                      <a:pt x="144" y="481"/>
                      <a:pt x="144" y="481"/>
                      <a:pt x="144" y="481"/>
                    </a:cubicBezTo>
                    <a:cubicBezTo>
                      <a:pt x="141" y="477"/>
                      <a:pt x="137" y="474"/>
                      <a:pt x="134" y="470"/>
                    </a:cubicBezTo>
                    <a:cubicBezTo>
                      <a:pt x="89" y="425"/>
                      <a:pt x="64" y="365"/>
                      <a:pt x="64" y="302"/>
                    </a:cubicBezTo>
                    <a:cubicBezTo>
                      <a:pt x="64" y="171"/>
                      <a:pt x="171" y="64"/>
                      <a:pt x="302" y="64"/>
                    </a:cubicBezTo>
                    <a:cubicBezTo>
                      <a:pt x="433" y="64"/>
                      <a:pt x="540" y="171"/>
                      <a:pt x="540" y="302"/>
                    </a:cubicBezTo>
                    <a:cubicBezTo>
                      <a:pt x="540" y="352"/>
                      <a:pt x="524" y="400"/>
                      <a:pt x="495" y="441"/>
                    </a:cubicBezTo>
                    <a:cubicBezTo>
                      <a:pt x="493" y="493"/>
                      <a:pt x="493" y="493"/>
                      <a:pt x="493" y="493"/>
                    </a:cubicBezTo>
                    <a:cubicBezTo>
                      <a:pt x="541" y="486"/>
                      <a:pt x="541" y="486"/>
                      <a:pt x="541" y="486"/>
                    </a:cubicBezTo>
                    <a:cubicBezTo>
                      <a:pt x="582" y="434"/>
                      <a:pt x="604" y="369"/>
                      <a:pt x="604" y="302"/>
                    </a:cubicBezTo>
                    <a:cubicBezTo>
                      <a:pt x="604" y="135"/>
                      <a:pt x="469" y="0"/>
                      <a:pt x="302" y="0"/>
                    </a:cubicBezTo>
                    <a:close/>
                  </a:path>
                </a:pathLst>
              </a:cu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17" name="Freeform 22">
                <a:extLst>
                  <a:ext uri="{FF2B5EF4-FFF2-40B4-BE49-F238E27FC236}">
                    <a16:creationId xmlns:a16="http://schemas.microsoft.com/office/drawing/2014/main" id="{8458AD8F-4A36-D3E0-5170-2884A8CE4FE2}"/>
                  </a:ext>
                </a:extLst>
              </p:cNvPr>
              <p:cNvSpPr>
                <a:spLocks/>
              </p:cNvSpPr>
              <p:nvPr/>
            </p:nvSpPr>
            <p:spPr bwMode="auto">
              <a:xfrm>
                <a:off x="4949825" y="3314700"/>
                <a:ext cx="2300287" cy="1995488"/>
              </a:xfrm>
              <a:custGeom>
                <a:avLst/>
                <a:gdLst>
                  <a:gd name="T0" fmla="*/ 302 w 604"/>
                  <a:gd name="T1" fmla="*/ 524 h 524"/>
                  <a:gd name="T2" fmla="*/ 0 w 604"/>
                  <a:gd name="T3" fmla="*/ 222 h 524"/>
                  <a:gd name="T4" fmla="*/ 88 w 604"/>
                  <a:gd name="T5" fmla="*/ 9 h 524"/>
                  <a:gd name="T6" fmla="*/ 96 w 604"/>
                  <a:gd name="T7" fmla="*/ 0 h 524"/>
                  <a:gd name="T8" fmla="*/ 94 w 604"/>
                  <a:gd name="T9" fmla="*/ 50 h 524"/>
                  <a:gd name="T10" fmla="*/ 144 w 604"/>
                  <a:gd name="T11" fmla="*/ 43 h 524"/>
                  <a:gd name="T12" fmla="*/ 134 w 604"/>
                  <a:gd name="T13" fmla="*/ 54 h 524"/>
                  <a:gd name="T14" fmla="*/ 64 w 604"/>
                  <a:gd name="T15" fmla="*/ 222 h 524"/>
                  <a:gd name="T16" fmla="*/ 302 w 604"/>
                  <a:gd name="T17" fmla="*/ 460 h 524"/>
                  <a:gd name="T18" fmla="*/ 540 w 604"/>
                  <a:gd name="T19" fmla="*/ 222 h 524"/>
                  <a:gd name="T20" fmla="*/ 495 w 604"/>
                  <a:gd name="T21" fmla="*/ 83 h 524"/>
                  <a:gd name="T22" fmla="*/ 493 w 604"/>
                  <a:gd name="T23" fmla="*/ 31 h 524"/>
                  <a:gd name="T24" fmla="*/ 541 w 604"/>
                  <a:gd name="T25" fmla="*/ 38 h 524"/>
                  <a:gd name="T26" fmla="*/ 604 w 604"/>
                  <a:gd name="T27" fmla="*/ 222 h 524"/>
                  <a:gd name="T28" fmla="*/ 302 w 604"/>
                  <a:gd name="T2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524"/>
                    </a:moveTo>
                    <a:cubicBezTo>
                      <a:pt x="135" y="524"/>
                      <a:pt x="0" y="389"/>
                      <a:pt x="0" y="222"/>
                    </a:cubicBezTo>
                    <a:cubicBezTo>
                      <a:pt x="0" y="142"/>
                      <a:pt x="31" y="66"/>
                      <a:pt x="88" y="9"/>
                    </a:cubicBezTo>
                    <a:cubicBezTo>
                      <a:pt x="91" y="6"/>
                      <a:pt x="94" y="3"/>
                      <a:pt x="96" y="0"/>
                    </a:cubicBezTo>
                    <a:cubicBezTo>
                      <a:pt x="94" y="50"/>
                      <a:pt x="94" y="50"/>
                      <a:pt x="94" y="50"/>
                    </a:cubicBezTo>
                    <a:cubicBezTo>
                      <a:pt x="144" y="43"/>
                      <a:pt x="144" y="43"/>
                      <a:pt x="144" y="43"/>
                    </a:cubicBezTo>
                    <a:cubicBezTo>
                      <a:pt x="141" y="47"/>
                      <a:pt x="137" y="50"/>
                      <a:pt x="134" y="54"/>
                    </a:cubicBezTo>
                    <a:cubicBezTo>
                      <a:pt x="89" y="99"/>
                      <a:pt x="64" y="159"/>
                      <a:pt x="64" y="222"/>
                    </a:cubicBezTo>
                    <a:cubicBezTo>
                      <a:pt x="64" y="353"/>
                      <a:pt x="171" y="460"/>
                      <a:pt x="302" y="460"/>
                    </a:cubicBezTo>
                    <a:cubicBezTo>
                      <a:pt x="433" y="460"/>
                      <a:pt x="540" y="353"/>
                      <a:pt x="540" y="222"/>
                    </a:cubicBezTo>
                    <a:cubicBezTo>
                      <a:pt x="540" y="172"/>
                      <a:pt x="524" y="124"/>
                      <a:pt x="495" y="83"/>
                    </a:cubicBezTo>
                    <a:cubicBezTo>
                      <a:pt x="493" y="31"/>
                      <a:pt x="493" y="31"/>
                      <a:pt x="493" y="31"/>
                    </a:cubicBezTo>
                    <a:cubicBezTo>
                      <a:pt x="541" y="38"/>
                      <a:pt x="541" y="38"/>
                      <a:pt x="541" y="38"/>
                    </a:cubicBezTo>
                    <a:cubicBezTo>
                      <a:pt x="582" y="90"/>
                      <a:pt x="604" y="155"/>
                      <a:pt x="604" y="222"/>
                    </a:cubicBezTo>
                    <a:cubicBezTo>
                      <a:pt x="604" y="389"/>
                      <a:pt x="469" y="524"/>
                      <a:pt x="302" y="524"/>
                    </a:cubicBezTo>
                    <a:close/>
                  </a:path>
                </a:pathLst>
              </a:custGeom>
              <a:solidFill>
                <a:srgbClr val="3E0C04"/>
              </a:solidFill>
              <a:ln>
                <a:noFill/>
              </a:ln>
            </p:spPr>
            <p:txBody>
              <a:bodyPr vert="horz" wrap="square" lIns="91440" tIns="45720" rIns="91440" bIns="45720" numCol="1" anchor="t" anchorCtr="0" compatLnSpc="1">
                <a:prstTxWarp prst="textNoShape">
                  <a:avLst/>
                </a:prstTxWarp>
              </a:bodyPr>
              <a:lstStyle/>
              <a:p>
                <a:endParaRPr lang="ru-RU"/>
              </a:p>
            </p:txBody>
          </p:sp>
          <p:sp>
            <p:nvSpPr>
              <p:cNvPr id="18" name="Freeform 23">
                <a:extLst>
                  <a:ext uri="{FF2B5EF4-FFF2-40B4-BE49-F238E27FC236}">
                    <a16:creationId xmlns:a16="http://schemas.microsoft.com/office/drawing/2014/main" id="{14EF3655-4987-D62D-D132-B865C1C56507}"/>
                  </a:ext>
                </a:extLst>
              </p:cNvPr>
              <p:cNvSpPr>
                <a:spLocks/>
              </p:cNvSpPr>
              <p:nvPr/>
            </p:nvSpPr>
            <p:spPr bwMode="auto">
              <a:xfrm>
                <a:off x="7859713" y="3314700"/>
                <a:ext cx="2298700" cy="1995488"/>
              </a:xfrm>
              <a:custGeom>
                <a:avLst/>
                <a:gdLst>
                  <a:gd name="T0" fmla="*/ 302 w 604"/>
                  <a:gd name="T1" fmla="*/ 524 h 524"/>
                  <a:gd name="T2" fmla="*/ 0 w 604"/>
                  <a:gd name="T3" fmla="*/ 222 h 524"/>
                  <a:gd name="T4" fmla="*/ 88 w 604"/>
                  <a:gd name="T5" fmla="*/ 9 h 524"/>
                  <a:gd name="T6" fmla="*/ 96 w 604"/>
                  <a:gd name="T7" fmla="*/ 0 h 524"/>
                  <a:gd name="T8" fmla="*/ 94 w 604"/>
                  <a:gd name="T9" fmla="*/ 50 h 524"/>
                  <a:gd name="T10" fmla="*/ 144 w 604"/>
                  <a:gd name="T11" fmla="*/ 43 h 524"/>
                  <a:gd name="T12" fmla="*/ 133 w 604"/>
                  <a:gd name="T13" fmla="*/ 54 h 524"/>
                  <a:gd name="T14" fmla="*/ 64 w 604"/>
                  <a:gd name="T15" fmla="*/ 222 h 524"/>
                  <a:gd name="T16" fmla="*/ 302 w 604"/>
                  <a:gd name="T17" fmla="*/ 460 h 524"/>
                  <a:gd name="T18" fmla="*/ 540 w 604"/>
                  <a:gd name="T19" fmla="*/ 222 h 524"/>
                  <a:gd name="T20" fmla="*/ 495 w 604"/>
                  <a:gd name="T21" fmla="*/ 83 h 524"/>
                  <a:gd name="T22" fmla="*/ 493 w 604"/>
                  <a:gd name="T23" fmla="*/ 31 h 524"/>
                  <a:gd name="T24" fmla="*/ 541 w 604"/>
                  <a:gd name="T25" fmla="*/ 38 h 524"/>
                  <a:gd name="T26" fmla="*/ 604 w 604"/>
                  <a:gd name="T27" fmla="*/ 222 h 524"/>
                  <a:gd name="T28" fmla="*/ 302 w 604"/>
                  <a:gd name="T2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524"/>
                    </a:moveTo>
                    <a:cubicBezTo>
                      <a:pt x="135" y="524"/>
                      <a:pt x="0" y="389"/>
                      <a:pt x="0" y="222"/>
                    </a:cubicBezTo>
                    <a:cubicBezTo>
                      <a:pt x="0" y="142"/>
                      <a:pt x="31" y="66"/>
                      <a:pt x="88" y="9"/>
                    </a:cubicBezTo>
                    <a:cubicBezTo>
                      <a:pt x="91" y="6"/>
                      <a:pt x="93" y="3"/>
                      <a:pt x="96" y="0"/>
                    </a:cubicBezTo>
                    <a:cubicBezTo>
                      <a:pt x="94" y="50"/>
                      <a:pt x="94" y="50"/>
                      <a:pt x="94" y="50"/>
                    </a:cubicBezTo>
                    <a:cubicBezTo>
                      <a:pt x="144" y="43"/>
                      <a:pt x="144" y="43"/>
                      <a:pt x="144" y="43"/>
                    </a:cubicBezTo>
                    <a:cubicBezTo>
                      <a:pt x="140" y="47"/>
                      <a:pt x="137" y="50"/>
                      <a:pt x="133" y="54"/>
                    </a:cubicBezTo>
                    <a:cubicBezTo>
                      <a:pt x="88" y="99"/>
                      <a:pt x="64" y="159"/>
                      <a:pt x="64" y="222"/>
                    </a:cubicBezTo>
                    <a:cubicBezTo>
                      <a:pt x="64" y="353"/>
                      <a:pt x="170" y="460"/>
                      <a:pt x="302" y="460"/>
                    </a:cubicBezTo>
                    <a:cubicBezTo>
                      <a:pt x="433" y="460"/>
                      <a:pt x="540" y="353"/>
                      <a:pt x="540" y="222"/>
                    </a:cubicBezTo>
                    <a:cubicBezTo>
                      <a:pt x="540" y="172"/>
                      <a:pt x="524" y="124"/>
                      <a:pt x="495" y="83"/>
                    </a:cubicBezTo>
                    <a:cubicBezTo>
                      <a:pt x="493" y="31"/>
                      <a:pt x="493" y="31"/>
                      <a:pt x="493" y="31"/>
                    </a:cubicBezTo>
                    <a:cubicBezTo>
                      <a:pt x="541" y="38"/>
                      <a:pt x="541" y="38"/>
                      <a:pt x="541" y="38"/>
                    </a:cubicBezTo>
                    <a:cubicBezTo>
                      <a:pt x="581" y="90"/>
                      <a:pt x="604" y="155"/>
                      <a:pt x="604" y="222"/>
                    </a:cubicBezTo>
                    <a:cubicBezTo>
                      <a:pt x="604" y="389"/>
                      <a:pt x="468" y="524"/>
                      <a:pt x="302" y="524"/>
                    </a:cubicBezTo>
                    <a:close/>
                  </a:path>
                </a:pathLst>
              </a:cu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19" name="Freeform 24">
                <a:extLst>
                  <a:ext uri="{FF2B5EF4-FFF2-40B4-BE49-F238E27FC236}">
                    <a16:creationId xmlns:a16="http://schemas.microsoft.com/office/drawing/2014/main" id="{A015EBC9-FF51-DDD1-9D15-E22FAF75E36E}"/>
                  </a:ext>
                </a:extLst>
              </p:cNvPr>
              <p:cNvSpPr>
                <a:spLocks/>
              </p:cNvSpPr>
              <p:nvPr/>
            </p:nvSpPr>
            <p:spPr bwMode="auto">
              <a:xfrm>
                <a:off x="2041525" y="3314700"/>
                <a:ext cx="2300287" cy="1995488"/>
              </a:xfrm>
              <a:custGeom>
                <a:avLst/>
                <a:gdLst>
                  <a:gd name="T0" fmla="*/ 302 w 604"/>
                  <a:gd name="T1" fmla="*/ 524 h 524"/>
                  <a:gd name="T2" fmla="*/ 0 w 604"/>
                  <a:gd name="T3" fmla="*/ 222 h 524"/>
                  <a:gd name="T4" fmla="*/ 89 w 604"/>
                  <a:gd name="T5" fmla="*/ 9 h 524"/>
                  <a:gd name="T6" fmla="*/ 97 w 604"/>
                  <a:gd name="T7" fmla="*/ 0 h 524"/>
                  <a:gd name="T8" fmla="*/ 95 w 604"/>
                  <a:gd name="T9" fmla="*/ 50 h 524"/>
                  <a:gd name="T10" fmla="*/ 144 w 604"/>
                  <a:gd name="T11" fmla="*/ 43 h 524"/>
                  <a:gd name="T12" fmla="*/ 134 w 604"/>
                  <a:gd name="T13" fmla="*/ 54 h 524"/>
                  <a:gd name="T14" fmla="*/ 64 w 604"/>
                  <a:gd name="T15" fmla="*/ 222 h 524"/>
                  <a:gd name="T16" fmla="*/ 302 w 604"/>
                  <a:gd name="T17" fmla="*/ 460 h 524"/>
                  <a:gd name="T18" fmla="*/ 540 w 604"/>
                  <a:gd name="T19" fmla="*/ 222 h 524"/>
                  <a:gd name="T20" fmla="*/ 496 w 604"/>
                  <a:gd name="T21" fmla="*/ 83 h 524"/>
                  <a:gd name="T22" fmla="*/ 493 w 604"/>
                  <a:gd name="T23" fmla="*/ 31 h 524"/>
                  <a:gd name="T24" fmla="*/ 541 w 604"/>
                  <a:gd name="T25" fmla="*/ 38 h 524"/>
                  <a:gd name="T26" fmla="*/ 604 w 604"/>
                  <a:gd name="T27" fmla="*/ 222 h 524"/>
                  <a:gd name="T28" fmla="*/ 302 w 604"/>
                  <a:gd name="T2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524"/>
                    </a:moveTo>
                    <a:cubicBezTo>
                      <a:pt x="136" y="524"/>
                      <a:pt x="0" y="389"/>
                      <a:pt x="0" y="222"/>
                    </a:cubicBezTo>
                    <a:cubicBezTo>
                      <a:pt x="0" y="142"/>
                      <a:pt x="32" y="66"/>
                      <a:pt x="89" y="9"/>
                    </a:cubicBezTo>
                    <a:cubicBezTo>
                      <a:pt x="92" y="6"/>
                      <a:pt x="94" y="3"/>
                      <a:pt x="97" y="0"/>
                    </a:cubicBezTo>
                    <a:cubicBezTo>
                      <a:pt x="95" y="50"/>
                      <a:pt x="95" y="50"/>
                      <a:pt x="95" y="50"/>
                    </a:cubicBezTo>
                    <a:cubicBezTo>
                      <a:pt x="144" y="43"/>
                      <a:pt x="144" y="43"/>
                      <a:pt x="144" y="43"/>
                    </a:cubicBezTo>
                    <a:cubicBezTo>
                      <a:pt x="141" y="47"/>
                      <a:pt x="138" y="50"/>
                      <a:pt x="134" y="54"/>
                    </a:cubicBezTo>
                    <a:cubicBezTo>
                      <a:pt x="89" y="99"/>
                      <a:pt x="64" y="159"/>
                      <a:pt x="64" y="222"/>
                    </a:cubicBezTo>
                    <a:cubicBezTo>
                      <a:pt x="64" y="353"/>
                      <a:pt x="171" y="460"/>
                      <a:pt x="302" y="460"/>
                    </a:cubicBezTo>
                    <a:cubicBezTo>
                      <a:pt x="434" y="460"/>
                      <a:pt x="540" y="353"/>
                      <a:pt x="540" y="222"/>
                    </a:cubicBezTo>
                    <a:cubicBezTo>
                      <a:pt x="540" y="172"/>
                      <a:pt x="525" y="124"/>
                      <a:pt x="496" y="83"/>
                    </a:cubicBezTo>
                    <a:cubicBezTo>
                      <a:pt x="493" y="31"/>
                      <a:pt x="493" y="31"/>
                      <a:pt x="493" y="31"/>
                    </a:cubicBezTo>
                    <a:cubicBezTo>
                      <a:pt x="541" y="38"/>
                      <a:pt x="541" y="38"/>
                      <a:pt x="541" y="38"/>
                    </a:cubicBezTo>
                    <a:cubicBezTo>
                      <a:pt x="582" y="90"/>
                      <a:pt x="604" y="155"/>
                      <a:pt x="604" y="222"/>
                    </a:cubicBezTo>
                    <a:cubicBezTo>
                      <a:pt x="604" y="389"/>
                      <a:pt x="469" y="524"/>
                      <a:pt x="302" y="524"/>
                    </a:cubicBezTo>
                    <a:close/>
                  </a:path>
                </a:pathLst>
              </a:cu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20" name="Freeform 25">
                <a:extLst>
                  <a:ext uri="{FF2B5EF4-FFF2-40B4-BE49-F238E27FC236}">
                    <a16:creationId xmlns:a16="http://schemas.microsoft.com/office/drawing/2014/main" id="{C84E595B-12D9-E788-88F9-73066D3D0A77}"/>
                  </a:ext>
                </a:extLst>
              </p:cNvPr>
              <p:cNvSpPr>
                <a:spLocks/>
              </p:cNvSpPr>
              <p:nvPr/>
            </p:nvSpPr>
            <p:spPr bwMode="auto">
              <a:xfrm>
                <a:off x="6405563" y="1554163"/>
                <a:ext cx="2298700" cy="1995488"/>
              </a:xfrm>
              <a:custGeom>
                <a:avLst/>
                <a:gdLst>
                  <a:gd name="T0" fmla="*/ 302 w 604"/>
                  <a:gd name="T1" fmla="*/ 0 h 524"/>
                  <a:gd name="T2" fmla="*/ 0 w 604"/>
                  <a:gd name="T3" fmla="*/ 302 h 524"/>
                  <a:gd name="T4" fmla="*/ 88 w 604"/>
                  <a:gd name="T5" fmla="*/ 515 h 524"/>
                  <a:gd name="T6" fmla="*/ 96 w 604"/>
                  <a:gd name="T7" fmla="*/ 524 h 524"/>
                  <a:gd name="T8" fmla="*/ 94 w 604"/>
                  <a:gd name="T9" fmla="*/ 474 h 524"/>
                  <a:gd name="T10" fmla="*/ 144 w 604"/>
                  <a:gd name="T11" fmla="*/ 481 h 524"/>
                  <a:gd name="T12" fmla="*/ 133 w 604"/>
                  <a:gd name="T13" fmla="*/ 470 h 524"/>
                  <a:gd name="T14" fmla="*/ 64 w 604"/>
                  <a:gd name="T15" fmla="*/ 302 h 524"/>
                  <a:gd name="T16" fmla="*/ 302 w 604"/>
                  <a:gd name="T17" fmla="*/ 64 h 524"/>
                  <a:gd name="T18" fmla="*/ 540 w 604"/>
                  <a:gd name="T19" fmla="*/ 302 h 524"/>
                  <a:gd name="T20" fmla="*/ 495 w 604"/>
                  <a:gd name="T21" fmla="*/ 441 h 524"/>
                  <a:gd name="T22" fmla="*/ 493 w 604"/>
                  <a:gd name="T23" fmla="*/ 493 h 524"/>
                  <a:gd name="T24" fmla="*/ 541 w 604"/>
                  <a:gd name="T25" fmla="*/ 486 h 524"/>
                  <a:gd name="T26" fmla="*/ 604 w 604"/>
                  <a:gd name="T27" fmla="*/ 302 h 524"/>
                  <a:gd name="T28" fmla="*/ 302 w 604"/>
                  <a:gd name="T2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4" h="524">
                    <a:moveTo>
                      <a:pt x="302" y="0"/>
                    </a:moveTo>
                    <a:cubicBezTo>
                      <a:pt x="135" y="0"/>
                      <a:pt x="0" y="135"/>
                      <a:pt x="0" y="302"/>
                    </a:cubicBezTo>
                    <a:cubicBezTo>
                      <a:pt x="0" y="382"/>
                      <a:pt x="31" y="458"/>
                      <a:pt x="88" y="515"/>
                    </a:cubicBezTo>
                    <a:cubicBezTo>
                      <a:pt x="91" y="518"/>
                      <a:pt x="94" y="521"/>
                      <a:pt x="96" y="524"/>
                    </a:cubicBezTo>
                    <a:cubicBezTo>
                      <a:pt x="94" y="474"/>
                      <a:pt x="94" y="474"/>
                      <a:pt x="94" y="474"/>
                    </a:cubicBezTo>
                    <a:cubicBezTo>
                      <a:pt x="144" y="481"/>
                      <a:pt x="144" y="481"/>
                      <a:pt x="144" y="481"/>
                    </a:cubicBezTo>
                    <a:cubicBezTo>
                      <a:pt x="140" y="477"/>
                      <a:pt x="137" y="474"/>
                      <a:pt x="133" y="470"/>
                    </a:cubicBezTo>
                    <a:cubicBezTo>
                      <a:pt x="89" y="425"/>
                      <a:pt x="64" y="365"/>
                      <a:pt x="64" y="302"/>
                    </a:cubicBezTo>
                    <a:cubicBezTo>
                      <a:pt x="64" y="171"/>
                      <a:pt x="171" y="64"/>
                      <a:pt x="302" y="64"/>
                    </a:cubicBezTo>
                    <a:cubicBezTo>
                      <a:pt x="433" y="64"/>
                      <a:pt x="540" y="171"/>
                      <a:pt x="540" y="302"/>
                    </a:cubicBezTo>
                    <a:cubicBezTo>
                      <a:pt x="540" y="352"/>
                      <a:pt x="524" y="400"/>
                      <a:pt x="495" y="441"/>
                    </a:cubicBezTo>
                    <a:cubicBezTo>
                      <a:pt x="493" y="493"/>
                      <a:pt x="493" y="493"/>
                      <a:pt x="493" y="493"/>
                    </a:cubicBezTo>
                    <a:cubicBezTo>
                      <a:pt x="541" y="486"/>
                      <a:pt x="541" y="486"/>
                      <a:pt x="541" y="486"/>
                    </a:cubicBezTo>
                    <a:cubicBezTo>
                      <a:pt x="582" y="434"/>
                      <a:pt x="604" y="369"/>
                      <a:pt x="604" y="302"/>
                    </a:cubicBezTo>
                    <a:cubicBezTo>
                      <a:pt x="604" y="135"/>
                      <a:pt x="468" y="0"/>
                      <a:pt x="302" y="0"/>
                    </a:cubicBezTo>
                    <a:close/>
                  </a:path>
                </a:pathLst>
              </a:cu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54" name="Rectangle: Rounded Corners 53">
              <a:extLst>
                <a:ext uri="{FF2B5EF4-FFF2-40B4-BE49-F238E27FC236}">
                  <a16:creationId xmlns:a16="http://schemas.microsoft.com/office/drawing/2014/main" id="{373DA171-2B60-3EA7-C22A-85B3B47C8C1D}"/>
                </a:ext>
              </a:extLst>
            </p:cNvPr>
            <p:cNvSpPr/>
            <p:nvPr/>
          </p:nvSpPr>
          <p:spPr>
            <a:xfrm>
              <a:off x="1428749" y="1908220"/>
              <a:ext cx="3436753" cy="635451"/>
            </a:xfrm>
            <a:prstGeom prst="round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Bandwidth</a:t>
              </a:r>
            </a:p>
          </p:txBody>
        </p:sp>
        <p:sp>
          <p:nvSpPr>
            <p:cNvPr id="55" name="Rectangle: Rounded Corners 54">
              <a:extLst>
                <a:ext uri="{FF2B5EF4-FFF2-40B4-BE49-F238E27FC236}">
                  <a16:creationId xmlns:a16="http://schemas.microsoft.com/office/drawing/2014/main" id="{7B9A8C23-4C92-7397-D308-F6E90155AB58}"/>
                </a:ext>
              </a:extLst>
            </p:cNvPr>
            <p:cNvSpPr/>
            <p:nvPr/>
          </p:nvSpPr>
          <p:spPr>
            <a:xfrm>
              <a:off x="7326495" y="2730563"/>
              <a:ext cx="3436753" cy="635451"/>
            </a:xfrm>
            <a:prstGeom prst="round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Connection availability</a:t>
              </a:r>
            </a:p>
          </p:txBody>
        </p:sp>
        <p:sp>
          <p:nvSpPr>
            <p:cNvPr id="56" name="Rectangle: Rounded Corners 55">
              <a:extLst>
                <a:ext uri="{FF2B5EF4-FFF2-40B4-BE49-F238E27FC236}">
                  <a16:creationId xmlns:a16="http://schemas.microsoft.com/office/drawing/2014/main" id="{EC29E8CC-F93B-2650-C635-F81ED8142098}"/>
                </a:ext>
              </a:extLst>
            </p:cNvPr>
            <p:cNvSpPr/>
            <p:nvPr/>
          </p:nvSpPr>
          <p:spPr>
            <a:xfrm>
              <a:off x="1428748" y="3569958"/>
              <a:ext cx="3436753" cy="635451"/>
            </a:xfrm>
            <a:prstGeom prst="roundRect">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Virtual hosting feature</a:t>
              </a:r>
            </a:p>
          </p:txBody>
        </p:sp>
        <p:sp>
          <p:nvSpPr>
            <p:cNvPr id="57" name="Rectangle: Rounded Corners 56">
              <a:extLst>
                <a:ext uri="{FF2B5EF4-FFF2-40B4-BE49-F238E27FC236}">
                  <a16:creationId xmlns:a16="http://schemas.microsoft.com/office/drawing/2014/main" id="{CD738B12-2319-C7C8-811D-AA406184BC51}"/>
                </a:ext>
              </a:extLst>
            </p:cNvPr>
            <p:cNvSpPr/>
            <p:nvPr/>
          </p:nvSpPr>
          <p:spPr>
            <a:xfrm>
              <a:off x="7326495" y="4398137"/>
              <a:ext cx="3436753" cy="635451"/>
            </a:xfrm>
            <a:prstGeom prst="round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Stability and staying power</a:t>
              </a:r>
            </a:p>
          </p:txBody>
        </p:sp>
        <p:sp>
          <p:nvSpPr>
            <p:cNvPr id="58" name="Rectangle: Rounded Corners 57">
              <a:extLst>
                <a:ext uri="{FF2B5EF4-FFF2-40B4-BE49-F238E27FC236}">
                  <a16:creationId xmlns:a16="http://schemas.microsoft.com/office/drawing/2014/main" id="{E50978CB-8CF5-2DC4-DF19-D714203B5DBE}"/>
                </a:ext>
              </a:extLst>
            </p:cNvPr>
            <p:cNvSpPr/>
            <p:nvPr/>
          </p:nvSpPr>
          <p:spPr>
            <a:xfrm>
              <a:off x="1428749" y="5231697"/>
              <a:ext cx="3436753" cy="635451"/>
            </a:xfrm>
            <a:prstGeom prst="round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Customer volume and traffic</a:t>
              </a:r>
            </a:p>
          </p:txBody>
        </p:sp>
        <p:pic>
          <p:nvPicPr>
            <p:cNvPr id="60" name="Picture 59">
              <a:extLst>
                <a:ext uri="{FF2B5EF4-FFF2-40B4-BE49-F238E27FC236}">
                  <a16:creationId xmlns:a16="http://schemas.microsoft.com/office/drawing/2014/main" id="{64C64742-CA80-C531-1B34-E5C2536022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6307" y="1823671"/>
              <a:ext cx="720000" cy="720000"/>
            </a:xfrm>
            <a:prstGeom prst="rect">
              <a:avLst/>
            </a:prstGeom>
          </p:spPr>
        </p:pic>
        <p:pic>
          <p:nvPicPr>
            <p:cNvPr id="62" name="Picture 61">
              <a:extLst>
                <a:ext uri="{FF2B5EF4-FFF2-40B4-BE49-F238E27FC236}">
                  <a16:creationId xmlns:a16="http://schemas.microsoft.com/office/drawing/2014/main" id="{039E716A-A37E-1DBD-F6B0-6606AB89F4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8312" y="2709000"/>
              <a:ext cx="720000" cy="720000"/>
            </a:xfrm>
            <a:prstGeom prst="rect">
              <a:avLst/>
            </a:prstGeom>
          </p:spPr>
        </p:pic>
        <p:pic>
          <p:nvPicPr>
            <p:cNvPr id="64" name="Picture 63">
              <a:extLst>
                <a:ext uri="{FF2B5EF4-FFF2-40B4-BE49-F238E27FC236}">
                  <a16:creationId xmlns:a16="http://schemas.microsoft.com/office/drawing/2014/main" id="{A17FE552-A61D-622C-640F-6DF07650DF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6307" y="3485409"/>
              <a:ext cx="720000" cy="720000"/>
            </a:xfrm>
            <a:prstGeom prst="rect">
              <a:avLst/>
            </a:prstGeom>
          </p:spPr>
        </p:pic>
        <p:pic>
          <p:nvPicPr>
            <p:cNvPr id="66" name="Picture 65">
              <a:extLst>
                <a:ext uri="{FF2B5EF4-FFF2-40B4-BE49-F238E27FC236}">
                  <a16:creationId xmlns:a16="http://schemas.microsoft.com/office/drawing/2014/main" id="{2984F0E6-B3B4-AE53-63AE-34B6198BB0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9262" y="4336812"/>
              <a:ext cx="720000" cy="720000"/>
            </a:xfrm>
            <a:prstGeom prst="rect">
              <a:avLst/>
            </a:prstGeom>
          </p:spPr>
        </p:pic>
        <p:pic>
          <p:nvPicPr>
            <p:cNvPr id="68" name="Picture 67">
              <a:extLst>
                <a:ext uri="{FF2B5EF4-FFF2-40B4-BE49-F238E27FC236}">
                  <a16:creationId xmlns:a16="http://schemas.microsoft.com/office/drawing/2014/main" id="{9E1C6254-B4AC-4895-BB47-4D8BAD5FE1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7257" y="5170372"/>
              <a:ext cx="720000" cy="720000"/>
            </a:xfrm>
            <a:prstGeom prst="rect">
              <a:avLst/>
            </a:prstGeom>
          </p:spPr>
        </p:pic>
      </p:grpSp>
    </p:spTree>
    <p:extLst>
      <p:ext uri="{BB962C8B-B14F-4D97-AF65-F5344CB8AC3E}">
        <p14:creationId xmlns:p14="http://schemas.microsoft.com/office/powerpoint/2010/main" val="27702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85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362267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Types of Internet Connections</a:t>
            </a:r>
          </a:p>
        </p:txBody>
      </p:sp>
      <p:pic>
        <p:nvPicPr>
          <p:cNvPr id="2" name="1684482698327skzrq2j-voicemaker.in-speech (1)">
            <a:hlinkClick r:id="" action="ppaction://media"/>
            <a:extLst>
              <a:ext uri="{FF2B5EF4-FFF2-40B4-BE49-F238E27FC236}">
                <a16:creationId xmlns:a16="http://schemas.microsoft.com/office/drawing/2014/main" id="{9C03173A-4C87-74EE-A1AC-DD51F0B653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46350" y="4868863"/>
            <a:ext cx="609600" cy="609600"/>
          </a:xfrm>
          <a:prstGeom prst="rect">
            <a:avLst/>
          </a:prstGeom>
        </p:spPr>
      </p:pic>
      <p:sp>
        <p:nvSpPr>
          <p:cNvPr id="23" name="Freeform 14">
            <a:extLst>
              <a:ext uri="{FF2B5EF4-FFF2-40B4-BE49-F238E27FC236}">
                <a16:creationId xmlns:a16="http://schemas.microsoft.com/office/drawing/2014/main" id="{CB34C2A6-6A5B-9FB4-4C23-E18227D60E31}"/>
              </a:ext>
            </a:extLst>
          </p:cNvPr>
          <p:cNvSpPr>
            <a:spLocks/>
          </p:cNvSpPr>
          <p:nvPr/>
        </p:nvSpPr>
        <p:spPr bwMode="auto">
          <a:xfrm>
            <a:off x="4710194" y="1741639"/>
            <a:ext cx="2771613" cy="971534"/>
          </a:xfrm>
          <a:custGeom>
            <a:avLst/>
            <a:gdLst>
              <a:gd name="T0" fmla="*/ 187 w 952"/>
              <a:gd name="T1" fmla="*/ 374 h 374"/>
              <a:gd name="T2" fmla="*/ 0 w 952"/>
              <a:gd name="T3" fmla="*/ 187 h 374"/>
              <a:gd name="T4" fmla="*/ 187 w 952"/>
              <a:gd name="T5" fmla="*/ 0 h 374"/>
              <a:gd name="T6" fmla="*/ 765 w 952"/>
              <a:gd name="T7" fmla="*/ 0 h 374"/>
              <a:gd name="T8" fmla="*/ 952 w 952"/>
              <a:gd name="T9" fmla="*/ 187 h 374"/>
              <a:gd name="T10" fmla="*/ 765 w 952"/>
              <a:gd name="T11" fmla="*/ 374 h 374"/>
              <a:gd name="T12" fmla="*/ 187 w 952"/>
              <a:gd name="T13" fmla="*/ 374 h 374"/>
            </a:gdLst>
            <a:ahLst/>
            <a:cxnLst>
              <a:cxn ang="0">
                <a:pos x="T0" y="T1"/>
              </a:cxn>
              <a:cxn ang="0">
                <a:pos x="T2" y="T3"/>
              </a:cxn>
              <a:cxn ang="0">
                <a:pos x="T4" y="T5"/>
              </a:cxn>
              <a:cxn ang="0">
                <a:pos x="T6" y="T7"/>
              </a:cxn>
              <a:cxn ang="0">
                <a:pos x="T8" y="T9"/>
              </a:cxn>
              <a:cxn ang="0">
                <a:pos x="T10" y="T11"/>
              </a:cxn>
              <a:cxn ang="0">
                <a:pos x="T12" y="T13"/>
              </a:cxn>
            </a:cxnLst>
            <a:rect l="0" t="0" r="r" b="b"/>
            <a:pathLst>
              <a:path w="952" h="374">
                <a:moveTo>
                  <a:pt x="187" y="374"/>
                </a:moveTo>
                <a:cubicBezTo>
                  <a:pt x="84" y="374"/>
                  <a:pt x="0" y="290"/>
                  <a:pt x="0" y="187"/>
                </a:cubicBezTo>
                <a:cubicBezTo>
                  <a:pt x="0" y="84"/>
                  <a:pt x="84" y="0"/>
                  <a:pt x="187" y="0"/>
                </a:cubicBezTo>
                <a:cubicBezTo>
                  <a:pt x="765" y="0"/>
                  <a:pt x="765" y="0"/>
                  <a:pt x="765" y="0"/>
                </a:cubicBezTo>
                <a:cubicBezTo>
                  <a:pt x="868" y="0"/>
                  <a:pt x="952" y="84"/>
                  <a:pt x="952" y="187"/>
                </a:cubicBezTo>
                <a:cubicBezTo>
                  <a:pt x="952" y="290"/>
                  <a:pt x="868" y="374"/>
                  <a:pt x="765" y="374"/>
                </a:cubicBezTo>
                <a:lnTo>
                  <a:pt x="187" y="374"/>
                </a:lnTo>
                <a:close/>
              </a:path>
            </a:pathLst>
          </a:custGeom>
          <a:solidFill>
            <a:schemeClr val="accent4"/>
          </a:solidFill>
          <a:ln>
            <a:noFill/>
          </a:ln>
        </p:spPr>
        <p:txBody>
          <a:bodyPr vert="horz" wrap="square" lIns="91440" tIns="45720" rIns="91440" bIns="45720" numCol="1" anchor="ctr" anchorCtr="0" compatLnSpc="1">
            <a:prstTxWarp prst="textNoShape">
              <a:avLst/>
            </a:prstTxWarp>
          </a:bodyPr>
          <a:lstStyle/>
          <a:p>
            <a:pPr algn="ctr"/>
            <a:r>
              <a:rPr lang="en-IN" sz="2000" b="1" dirty="0">
                <a:solidFill>
                  <a:srgbClr val="404040"/>
                </a:solidFill>
              </a:rPr>
              <a:t>Internet Connection</a:t>
            </a:r>
            <a:endParaRPr lang="ru-RU" sz="2000" b="1" dirty="0">
              <a:solidFill>
                <a:srgbClr val="404040"/>
              </a:solidFill>
            </a:endParaRPr>
          </a:p>
        </p:txBody>
      </p:sp>
      <p:grpSp>
        <p:nvGrpSpPr>
          <p:cNvPr id="40" name="Group 39">
            <a:extLst>
              <a:ext uri="{FF2B5EF4-FFF2-40B4-BE49-F238E27FC236}">
                <a16:creationId xmlns:a16="http://schemas.microsoft.com/office/drawing/2014/main" id="{B567A8BC-F05D-1435-B75D-815E918B7287}"/>
              </a:ext>
            </a:extLst>
          </p:cNvPr>
          <p:cNvGrpSpPr/>
          <p:nvPr/>
        </p:nvGrpSpPr>
        <p:grpSpPr>
          <a:xfrm>
            <a:off x="2675731" y="2744717"/>
            <a:ext cx="6840537" cy="971535"/>
            <a:chOff x="2565400" y="2928938"/>
            <a:chExt cx="7067551" cy="1447800"/>
          </a:xfrm>
        </p:grpSpPr>
        <p:sp>
          <p:nvSpPr>
            <p:cNvPr id="15" name="Freeform 6">
              <a:extLst>
                <a:ext uri="{FF2B5EF4-FFF2-40B4-BE49-F238E27FC236}">
                  <a16:creationId xmlns:a16="http://schemas.microsoft.com/office/drawing/2014/main" id="{A2B05327-3A33-A189-9532-68B571C78110}"/>
                </a:ext>
              </a:extLst>
            </p:cNvPr>
            <p:cNvSpPr>
              <a:spLocks/>
            </p:cNvSpPr>
            <p:nvPr/>
          </p:nvSpPr>
          <p:spPr bwMode="auto">
            <a:xfrm>
              <a:off x="2614613" y="2978150"/>
              <a:ext cx="3130550" cy="1349375"/>
            </a:xfrm>
            <a:custGeom>
              <a:avLst/>
              <a:gdLst>
                <a:gd name="T0" fmla="*/ 822 w 822"/>
                <a:gd name="T1" fmla="*/ 0 h 354"/>
                <a:gd name="T2" fmla="*/ 822 w 822"/>
                <a:gd name="T3" fmla="*/ 12 h 354"/>
                <a:gd name="T4" fmla="*/ 0 w 822"/>
                <a:gd name="T5" fmla="*/ 354 h 354"/>
              </a:gdLst>
              <a:ahLst/>
              <a:cxnLst>
                <a:cxn ang="0">
                  <a:pos x="T0" y="T1"/>
                </a:cxn>
                <a:cxn ang="0">
                  <a:pos x="T2" y="T3"/>
                </a:cxn>
                <a:cxn ang="0">
                  <a:pos x="T4" y="T5"/>
                </a:cxn>
              </a:cxnLst>
              <a:rect l="0" t="0" r="r" b="b"/>
              <a:pathLst>
                <a:path w="822" h="354">
                  <a:moveTo>
                    <a:pt x="822" y="0"/>
                  </a:moveTo>
                  <a:cubicBezTo>
                    <a:pt x="822" y="12"/>
                    <a:pt x="822" y="12"/>
                    <a:pt x="822" y="12"/>
                  </a:cubicBezTo>
                  <a:cubicBezTo>
                    <a:pt x="822" y="241"/>
                    <a:pt x="0" y="59"/>
                    <a:pt x="0" y="354"/>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Freeform 7">
              <a:extLst>
                <a:ext uri="{FF2B5EF4-FFF2-40B4-BE49-F238E27FC236}">
                  <a16:creationId xmlns:a16="http://schemas.microsoft.com/office/drawing/2014/main" id="{150D46C3-41EE-8DB3-E4DE-4E868428533A}"/>
                </a:ext>
              </a:extLst>
            </p:cNvPr>
            <p:cNvSpPr>
              <a:spLocks/>
            </p:cNvSpPr>
            <p:nvPr/>
          </p:nvSpPr>
          <p:spPr bwMode="auto">
            <a:xfrm>
              <a:off x="4938713" y="2978150"/>
              <a:ext cx="1042988" cy="1349375"/>
            </a:xfrm>
            <a:custGeom>
              <a:avLst/>
              <a:gdLst>
                <a:gd name="T0" fmla="*/ 0 w 274"/>
                <a:gd name="T1" fmla="*/ 354 h 354"/>
                <a:gd name="T2" fmla="*/ 274 w 274"/>
                <a:gd name="T3" fmla="*/ 11 h 354"/>
                <a:gd name="T4" fmla="*/ 274 w 274"/>
                <a:gd name="T5" fmla="*/ 0 h 354"/>
              </a:gdLst>
              <a:ahLst/>
              <a:cxnLst>
                <a:cxn ang="0">
                  <a:pos x="T0" y="T1"/>
                </a:cxn>
                <a:cxn ang="0">
                  <a:pos x="T2" y="T3"/>
                </a:cxn>
                <a:cxn ang="0">
                  <a:pos x="T4" y="T5"/>
                </a:cxn>
              </a:cxnLst>
              <a:rect l="0" t="0" r="r" b="b"/>
              <a:pathLst>
                <a:path w="274" h="354">
                  <a:moveTo>
                    <a:pt x="0" y="354"/>
                  </a:moveTo>
                  <a:cubicBezTo>
                    <a:pt x="0" y="162"/>
                    <a:pt x="274" y="173"/>
                    <a:pt x="274" y="11"/>
                  </a:cubicBezTo>
                  <a:cubicBezTo>
                    <a:pt x="274" y="0"/>
                    <a:pt x="274" y="0"/>
                    <a:pt x="274" y="0"/>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Freeform 8">
              <a:extLst>
                <a:ext uri="{FF2B5EF4-FFF2-40B4-BE49-F238E27FC236}">
                  <a16:creationId xmlns:a16="http://schemas.microsoft.com/office/drawing/2014/main" id="{4B51DCB9-D9C6-86AA-AFA1-EA799EC06994}"/>
                </a:ext>
              </a:extLst>
            </p:cNvPr>
            <p:cNvSpPr>
              <a:spLocks/>
            </p:cNvSpPr>
            <p:nvPr/>
          </p:nvSpPr>
          <p:spPr bwMode="auto">
            <a:xfrm>
              <a:off x="6453188" y="2978150"/>
              <a:ext cx="3130550" cy="1349375"/>
            </a:xfrm>
            <a:custGeom>
              <a:avLst/>
              <a:gdLst>
                <a:gd name="T0" fmla="*/ 0 w 822"/>
                <a:gd name="T1" fmla="*/ 0 h 354"/>
                <a:gd name="T2" fmla="*/ 0 w 822"/>
                <a:gd name="T3" fmla="*/ 12 h 354"/>
                <a:gd name="T4" fmla="*/ 822 w 822"/>
                <a:gd name="T5" fmla="*/ 354 h 354"/>
              </a:gdLst>
              <a:ahLst/>
              <a:cxnLst>
                <a:cxn ang="0">
                  <a:pos x="T0" y="T1"/>
                </a:cxn>
                <a:cxn ang="0">
                  <a:pos x="T2" y="T3"/>
                </a:cxn>
                <a:cxn ang="0">
                  <a:pos x="T4" y="T5"/>
                </a:cxn>
              </a:cxnLst>
              <a:rect l="0" t="0" r="r" b="b"/>
              <a:pathLst>
                <a:path w="822" h="354">
                  <a:moveTo>
                    <a:pt x="0" y="0"/>
                  </a:moveTo>
                  <a:cubicBezTo>
                    <a:pt x="0" y="12"/>
                    <a:pt x="0" y="12"/>
                    <a:pt x="0" y="12"/>
                  </a:cubicBezTo>
                  <a:cubicBezTo>
                    <a:pt x="0" y="241"/>
                    <a:pt x="822" y="59"/>
                    <a:pt x="822" y="354"/>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8" name="Freeform 9">
              <a:extLst>
                <a:ext uri="{FF2B5EF4-FFF2-40B4-BE49-F238E27FC236}">
                  <a16:creationId xmlns:a16="http://schemas.microsoft.com/office/drawing/2014/main" id="{4E6C0451-086A-61CD-A60B-B59D36593A42}"/>
                </a:ext>
              </a:extLst>
            </p:cNvPr>
            <p:cNvSpPr>
              <a:spLocks/>
            </p:cNvSpPr>
            <p:nvPr/>
          </p:nvSpPr>
          <p:spPr bwMode="auto">
            <a:xfrm>
              <a:off x="6218238" y="2978150"/>
              <a:ext cx="1042988" cy="1349375"/>
            </a:xfrm>
            <a:custGeom>
              <a:avLst/>
              <a:gdLst>
                <a:gd name="T0" fmla="*/ 274 w 274"/>
                <a:gd name="T1" fmla="*/ 354 h 354"/>
                <a:gd name="T2" fmla="*/ 0 w 274"/>
                <a:gd name="T3" fmla="*/ 11 h 354"/>
                <a:gd name="T4" fmla="*/ 0 w 274"/>
                <a:gd name="T5" fmla="*/ 0 h 354"/>
              </a:gdLst>
              <a:ahLst/>
              <a:cxnLst>
                <a:cxn ang="0">
                  <a:pos x="T0" y="T1"/>
                </a:cxn>
                <a:cxn ang="0">
                  <a:pos x="T2" y="T3"/>
                </a:cxn>
                <a:cxn ang="0">
                  <a:pos x="T4" y="T5"/>
                </a:cxn>
              </a:cxnLst>
              <a:rect l="0" t="0" r="r" b="b"/>
              <a:pathLst>
                <a:path w="274" h="354">
                  <a:moveTo>
                    <a:pt x="274" y="354"/>
                  </a:moveTo>
                  <a:cubicBezTo>
                    <a:pt x="274" y="162"/>
                    <a:pt x="0" y="173"/>
                    <a:pt x="0" y="11"/>
                  </a:cubicBezTo>
                  <a:cubicBezTo>
                    <a:pt x="0" y="0"/>
                    <a:pt x="0" y="0"/>
                    <a:pt x="0" y="0"/>
                  </a:cubicBezTo>
                </a:path>
              </a:pathLst>
            </a:custGeom>
            <a:noFill/>
            <a:ln w="11113" cap="rnd">
              <a:solidFill>
                <a:srgbClr val="3E0C0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8" name="Oval 19">
              <a:extLst>
                <a:ext uri="{FF2B5EF4-FFF2-40B4-BE49-F238E27FC236}">
                  <a16:creationId xmlns:a16="http://schemas.microsoft.com/office/drawing/2014/main" id="{B691EED8-ED4E-DDE8-6F91-AA3A0838D1EB}"/>
                </a:ext>
              </a:extLst>
            </p:cNvPr>
            <p:cNvSpPr>
              <a:spLocks noChangeArrowheads="1"/>
            </p:cNvSpPr>
            <p:nvPr/>
          </p:nvSpPr>
          <p:spPr bwMode="auto">
            <a:xfrm>
              <a:off x="5695950" y="2928938"/>
              <a:ext cx="98425" cy="103188"/>
            </a:xfrm>
            <a:prstGeom prst="ellipse">
              <a:avLst/>
            </a:prstGeom>
            <a:solidFill>
              <a:srgbClr val="3E0C04"/>
            </a:solidFill>
            <a:ln>
              <a:noFill/>
            </a:ln>
          </p:spPr>
          <p:txBody>
            <a:bodyPr vert="horz" wrap="square" lIns="91440" tIns="45720" rIns="91440" bIns="45720" numCol="1" anchor="t" anchorCtr="0" compatLnSpc="1">
              <a:prstTxWarp prst="textNoShape">
                <a:avLst/>
              </a:prstTxWarp>
            </a:bodyPr>
            <a:lstStyle/>
            <a:p>
              <a:endParaRPr lang="ru-RU"/>
            </a:p>
          </p:txBody>
        </p:sp>
        <p:sp>
          <p:nvSpPr>
            <p:cNvPr id="29" name="Oval 20">
              <a:extLst>
                <a:ext uri="{FF2B5EF4-FFF2-40B4-BE49-F238E27FC236}">
                  <a16:creationId xmlns:a16="http://schemas.microsoft.com/office/drawing/2014/main" id="{AC9E3CE2-A592-03B2-38DC-BC8ED6A7080C}"/>
                </a:ext>
              </a:extLst>
            </p:cNvPr>
            <p:cNvSpPr>
              <a:spLocks noChangeArrowheads="1"/>
            </p:cNvSpPr>
            <p:nvPr/>
          </p:nvSpPr>
          <p:spPr bwMode="auto">
            <a:xfrm>
              <a:off x="2565400" y="4273550"/>
              <a:ext cx="103188" cy="103188"/>
            </a:xfrm>
            <a:prstGeom prst="ellipse">
              <a:avLst/>
            </a:prstGeom>
            <a:solidFill>
              <a:srgbClr val="3E0C04"/>
            </a:solidFill>
            <a:ln>
              <a:noFill/>
            </a:ln>
          </p:spPr>
          <p:txBody>
            <a:bodyPr vert="horz" wrap="square" lIns="91440" tIns="45720" rIns="91440" bIns="45720" numCol="1" anchor="t" anchorCtr="0" compatLnSpc="1">
              <a:prstTxWarp prst="textNoShape">
                <a:avLst/>
              </a:prstTxWarp>
            </a:bodyPr>
            <a:lstStyle/>
            <a:p>
              <a:endParaRPr lang="ru-RU"/>
            </a:p>
          </p:txBody>
        </p:sp>
        <p:sp>
          <p:nvSpPr>
            <p:cNvPr id="30" name="Oval 21">
              <a:extLst>
                <a:ext uri="{FF2B5EF4-FFF2-40B4-BE49-F238E27FC236}">
                  <a16:creationId xmlns:a16="http://schemas.microsoft.com/office/drawing/2014/main" id="{5EBCD0B7-1D92-32D6-24CE-164D6DE20B50}"/>
                </a:ext>
              </a:extLst>
            </p:cNvPr>
            <p:cNvSpPr>
              <a:spLocks noChangeArrowheads="1"/>
            </p:cNvSpPr>
            <p:nvPr/>
          </p:nvSpPr>
          <p:spPr bwMode="auto">
            <a:xfrm>
              <a:off x="4884738" y="4273550"/>
              <a:ext cx="103188" cy="103188"/>
            </a:xfrm>
            <a:prstGeom prst="ellipse">
              <a:avLst/>
            </a:pr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31" name="Oval 22">
              <a:extLst>
                <a:ext uri="{FF2B5EF4-FFF2-40B4-BE49-F238E27FC236}">
                  <a16:creationId xmlns:a16="http://schemas.microsoft.com/office/drawing/2014/main" id="{537ACFA1-E113-03D1-B2F4-8B41BAB932FC}"/>
                </a:ext>
              </a:extLst>
            </p:cNvPr>
            <p:cNvSpPr>
              <a:spLocks noChangeArrowheads="1"/>
            </p:cNvSpPr>
            <p:nvPr/>
          </p:nvSpPr>
          <p:spPr bwMode="auto">
            <a:xfrm>
              <a:off x="9529763" y="4273550"/>
              <a:ext cx="103188" cy="103188"/>
            </a:xfrm>
            <a:prstGeom prst="ellipse">
              <a:avLst/>
            </a:pr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sp>
          <p:nvSpPr>
            <p:cNvPr id="32" name="Oval 23">
              <a:extLst>
                <a:ext uri="{FF2B5EF4-FFF2-40B4-BE49-F238E27FC236}">
                  <a16:creationId xmlns:a16="http://schemas.microsoft.com/office/drawing/2014/main" id="{A744799F-8331-B828-FB9B-2EDF57B15AA0}"/>
                </a:ext>
              </a:extLst>
            </p:cNvPr>
            <p:cNvSpPr>
              <a:spLocks noChangeArrowheads="1"/>
            </p:cNvSpPr>
            <p:nvPr/>
          </p:nvSpPr>
          <p:spPr bwMode="auto">
            <a:xfrm>
              <a:off x="7212013" y="4273550"/>
              <a:ext cx="101600" cy="103188"/>
            </a:xfrm>
            <a:prstGeom prst="ellipse">
              <a:avLst/>
            </a:pr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33" name="Oval 24">
              <a:extLst>
                <a:ext uri="{FF2B5EF4-FFF2-40B4-BE49-F238E27FC236}">
                  <a16:creationId xmlns:a16="http://schemas.microsoft.com/office/drawing/2014/main" id="{EDAD232E-2A9E-2F5A-73FB-C98BAF7303A4}"/>
                </a:ext>
              </a:extLst>
            </p:cNvPr>
            <p:cNvSpPr>
              <a:spLocks noChangeArrowheads="1"/>
            </p:cNvSpPr>
            <p:nvPr/>
          </p:nvSpPr>
          <p:spPr bwMode="auto">
            <a:xfrm>
              <a:off x="5932488" y="2928938"/>
              <a:ext cx="98425" cy="103188"/>
            </a:xfrm>
            <a:prstGeom prst="ellipse">
              <a:avLst/>
            </a:prstGeom>
            <a:solidFill>
              <a:srgbClr val="DD6921"/>
            </a:solidFill>
            <a:ln>
              <a:noFill/>
            </a:ln>
          </p:spPr>
          <p:txBody>
            <a:bodyPr vert="horz" wrap="square" lIns="91440" tIns="45720" rIns="91440" bIns="45720" numCol="1" anchor="t" anchorCtr="0" compatLnSpc="1">
              <a:prstTxWarp prst="textNoShape">
                <a:avLst/>
              </a:prstTxWarp>
            </a:bodyPr>
            <a:lstStyle/>
            <a:p>
              <a:endParaRPr lang="ru-RU"/>
            </a:p>
          </p:txBody>
        </p:sp>
        <p:sp>
          <p:nvSpPr>
            <p:cNvPr id="34" name="Oval 25">
              <a:extLst>
                <a:ext uri="{FF2B5EF4-FFF2-40B4-BE49-F238E27FC236}">
                  <a16:creationId xmlns:a16="http://schemas.microsoft.com/office/drawing/2014/main" id="{4E26E804-1139-8CA2-E0EA-81D2C8172DB1}"/>
                </a:ext>
              </a:extLst>
            </p:cNvPr>
            <p:cNvSpPr>
              <a:spLocks noChangeArrowheads="1"/>
            </p:cNvSpPr>
            <p:nvPr/>
          </p:nvSpPr>
          <p:spPr bwMode="auto">
            <a:xfrm>
              <a:off x="6167438" y="2928938"/>
              <a:ext cx="100013" cy="103188"/>
            </a:xfrm>
            <a:prstGeom prst="ellipse">
              <a:avLst/>
            </a:pr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35" name="Oval 26">
              <a:extLst>
                <a:ext uri="{FF2B5EF4-FFF2-40B4-BE49-F238E27FC236}">
                  <a16:creationId xmlns:a16="http://schemas.microsoft.com/office/drawing/2014/main" id="{799692FC-201E-CB32-E470-F01EAD568DFA}"/>
                </a:ext>
              </a:extLst>
            </p:cNvPr>
            <p:cNvSpPr>
              <a:spLocks noChangeArrowheads="1"/>
            </p:cNvSpPr>
            <p:nvPr/>
          </p:nvSpPr>
          <p:spPr bwMode="auto">
            <a:xfrm>
              <a:off x="6403975" y="2928938"/>
              <a:ext cx="98425" cy="103188"/>
            </a:xfrm>
            <a:prstGeom prst="ellipse">
              <a:avLst/>
            </a:pr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grpSp>
      <p:sp>
        <p:nvSpPr>
          <p:cNvPr id="41" name="Rectangle 40">
            <a:extLst>
              <a:ext uri="{FF2B5EF4-FFF2-40B4-BE49-F238E27FC236}">
                <a16:creationId xmlns:a16="http://schemas.microsoft.com/office/drawing/2014/main" id="{0CF9DBAA-66DD-E869-7B28-02642D7C94C6}"/>
              </a:ext>
            </a:extLst>
          </p:cNvPr>
          <p:cNvSpPr/>
          <p:nvPr/>
        </p:nvSpPr>
        <p:spPr>
          <a:xfrm>
            <a:off x="1885104" y="3754352"/>
            <a:ext cx="1676518" cy="1082404"/>
          </a:xfrm>
          <a:prstGeom prst="rect">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Dialup or Analogue</a:t>
            </a:r>
          </a:p>
        </p:txBody>
      </p:sp>
      <p:sp>
        <p:nvSpPr>
          <p:cNvPr id="47" name="Rectangle 46">
            <a:extLst>
              <a:ext uri="{FF2B5EF4-FFF2-40B4-BE49-F238E27FC236}">
                <a16:creationId xmlns:a16="http://schemas.microsoft.com/office/drawing/2014/main" id="{DF988996-951F-C8E7-93FA-0560B10A5E1B}"/>
              </a:ext>
            </a:extLst>
          </p:cNvPr>
          <p:cNvSpPr/>
          <p:nvPr/>
        </p:nvSpPr>
        <p:spPr>
          <a:xfrm>
            <a:off x="4132248" y="3754352"/>
            <a:ext cx="1676518" cy="1082404"/>
          </a:xfrm>
          <a:prstGeom prst="rect">
            <a:avLst/>
          </a:prstGeom>
          <a:solidFill>
            <a:srgbClr val="DD69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Cable connection</a:t>
            </a:r>
          </a:p>
        </p:txBody>
      </p:sp>
      <p:sp>
        <p:nvSpPr>
          <p:cNvPr id="48" name="Rectangle 47">
            <a:extLst>
              <a:ext uri="{FF2B5EF4-FFF2-40B4-BE49-F238E27FC236}">
                <a16:creationId xmlns:a16="http://schemas.microsoft.com/office/drawing/2014/main" id="{A65DD1F1-3060-C504-FDA0-1276EB60ED06}"/>
              </a:ext>
            </a:extLst>
          </p:cNvPr>
          <p:cNvSpPr/>
          <p:nvPr/>
        </p:nvSpPr>
        <p:spPr>
          <a:xfrm>
            <a:off x="6379392" y="3754352"/>
            <a:ext cx="1676518" cy="1082404"/>
          </a:xfrm>
          <a:prstGeom prst="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DSL Broadband</a:t>
            </a:r>
          </a:p>
        </p:txBody>
      </p:sp>
      <p:sp>
        <p:nvSpPr>
          <p:cNvPr id="49" name="Rectangle 48">
            <a:extLst>
              <a:ext uri="{FF2B5EF4-FFF2-40B4-BE49-F238E27FC236}">
                <a16:creationId xmlns:a16="http://schemas.microsoft.com/office/drawing/2014/main" id="{A5599822-AB83-1B21-515F-C794252480E8}"/>
              </a:ext>
            </a:extLst>
          </p:cNvPr>
          <p:cNvSpPr/>
          <p:nvPr/>
        </p:nvSpPr>
        <p:spPr>
          <a:xfrm>
            <a:off x="8626536" y="3774810"/>
            <a:ext cx="1676518" cy="1082404"/>
          </a:xfrm>
          <a:prstGeom prst="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ISDN</a:t>
            </a:r>
          </a:p>
        </p:txBody>
      </p:sp>
      <p:pic>
        <p:nvPicPr>
          <p:cNvPr id="51" name="Picture 50">
            <a:extLst>
              <a:ext uri="{FF2B5EF4-FFF2-40B4-BE49-F238E27FC236}">
                <a16:creationId xmlns:a16="http://schemas.microsoft.com/office/drawing/2014/main" id="{FDADDBFD-C46B-42A2-06CF-28100C765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3363" y="5118463"/>
            <a:ext cx="720000" cy="720000"/>
          </a:xfrm>
          <a:prstGeom prst="rect">
            <a:avLst/>
          </a:prstGeom>
        </p:spPr>
      </p:pic>
      <p:pic>
        <p:nvPicPr>
          <p:cNvPr id="53" name="Picture 52">
            <a:extLst>
              <a:ext uri="{FF2B5EF4-FFF2-40B4-BE49-F238E27FC236}">
                <a16:creationId xmlns:a16="http://schemas.microsoft.com/office/drawing/2014/main" id="{C218333D-25A9-93F2-D2E9-36FF8F630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0507" y="5173663"/>
            <a:ext cx="720000" cy="720000"/>
          </a:xfrm>
          <a:prstGeom prst="rect">
            <a:avLst/>
          </a:prstGeom>
        </p:spPr>
      </p:pic>
      <p:pic>
        <p:nvPicPr>
          <p:cNvPr id="55" name="Picture 54">
            <a:extLst>
              <a:ext uri="{FF2B5EF4-FFF2-40B4-BE49-F238E27FC236}">
                <a16:creationId xmlns:a16="http://schemas.microsoft.com/office/drawing/2014/main" id="{A77BA382-98F8-8D03-C462-493E3306ED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7651" y="5173663"/>
            <a:ext cx="720000" cy="720000"/>
          </a:xfrm>
          <a:prstGeom prst="rect">
            <a:avLst/>
          </a:prstGeom>
        </p:spPr>
      </p:pic>
      <p:pic>
        <p:nvPicPr>
          <p:cNvPr id="57" name="Picture 56">
            <a:extLst>
              <a:ext uri="{FF2B5EF4-FFF2-40B4-BE49-F238E27FC236}">
                <a16:creationId xmlns:a16="http://schemas.microsoft.com/office/drawing/2014/main" id="{815D7DC6-C525-079A-EAB6-7BD78113AB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04795" y="5118463"/>
            <a:ext cx="720000" cy="720000"/>
          </a:xfrm>
          <a:prstGeom prst="rect">
            <a:avLst/>
          </a:prstGeom>
        </p:spPr>
      </p:pic>
    </p:spTree>
    <p:extLst>
      <p:ext uri="{BB962C8B-B14F-4D97-AF65-F5344CB8AC3E}">
        <p14:creationId xmlns:p14="http://schemas.microsoft.com/office/powerpoint/2010/main" val="63214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23844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Dialup Connection</a:t>
            </a:r>
          </a:p>
        </p:txBody>
      </p:sp>
      <p:pic>
        <p:nvPicPr>
          <p:cNvPr id="2" name="1684482761098vk03ch7s-voicemaker.in-speech">
            <a:hlinkClick r:id="" action="ppaction://media"/>
            <a:extLst>
              <a:ext uri="{FF2B5EF4-FFF2-40B4-BE49-F238E27FC236}">
                <a16:creationId xmlns:a16="http://schemas.microsoft.com/office/drawing/2014/main" id="{461662F1-E82D-B339-AEE8-A1BCDE390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24088" y="5016500"/>
            <a:ext cx="609600" cy="609600"/>
          </a:xfrm>
          <a:prstGeom prst="rect">
            <a:avLst/>
          </a:prstGeom>
        </p:spPr>
      </p:pic>
      <p:grpSp>
        <p:nvGrpSpPr>
          <p:cNvPr id="30" name="Group 29">
            <a:extLst>
              <a:ext uri="{FF2B5EF4-FFF2-40B4-BE49-F238E27FC236}">
                <a16:creationId xmlns:a16="http://schemas.microsoft.com/office/drawing/2014/main" id="{C1662633-BF7F-9C6F-6940-D8C7DACCDB64}"/>
              </a:ext>
            </a:extLst>
          </p:cNvPr>
          <p:cNvGrpSpPr/>
          <p:nvPr/>
        </p:nvGrpSpPr>
        <p:grpSpPr>
          <a:xfrm>
            <a:off x="1134826" y="1797086"/>
            <a:ext cx="7825327" cy="3995702"/>
            <a:chOff x="1782526" y="1777070"/>
            <a:chExt cx="7825327" cy="3995702"/>
          </a:xfrm>
        </p:grpSpPr>
        <p:sp>
          <p:nvSpPr>
            <p:cNvPr id="3" name="Rectangle: Rounded Corners 2">
              <a:extLst>
                <a:ext uri="{FF2B5EF4-FFF2-40B4-BE49-F238E27FC236}">
                  <a16:creationId xmlns:a16="http://schemas.microsoft.com/office/drawing/2014/main" id="{F89E98B9-B2F5-9B39-4A4C-C3D278259E4F}"/>
                </a:ext>
              </a:extLst>
            </p:cNvPr>
            <p:cNvSpPr/>
            <p:nvPr/>
          </p:nvSpPr>
          <p:spPr>
            <a:xfrm>
              <a:off x="1782526" y="1777070"/>
              <a:ext cx="2281580" cy="727347"/>
            </a:xfrm>
            <a:prstGeom prst="roundRect">
              <a:avLst/>
            </a:prstGeom>
            <a:solidFill>
              <a:srgbClr val="DD692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070" tIns="65370" rIns="78070" bIns="65370" numCol="1" spcCol="1270" anchor="ctr" anchorCtr="0">
              <a:noAutofit/>
            </a:bodyPr>
            <a:lstStyle/>
            <a:p>
              <a:pPr algn="ctr" defTabSz="711200">
                <a:lnSpc>
                  <a:spcPct val="90000"/>
                </a:lnSpc>
                <a:spcBef>
                  <a:spcPct val="0"/>
                </a:spcBef>
                <a:spcAft>
                  <a:spcPct val="35000"/>
                </a:spcAft>
              </a:pPr>
              <a:r>
                <a:rPr lang="en-US" sz="2000" b="1" dirty="0">
                  <a:solidFill>
                    <a:schemeClr val="bg1"/>
                  </a:solidFill>
                </a:rPr>
                <a:t>Dialup Connection</a:t>
              </a:r>
              <a:endParaRPr lang="en-IN" sz="2000" b="1" dirty="0">
                <a:solidFill>
                  <a:schemeClr val="bg1"/>
                </a:solidFill>
              </a:endParaRPr>
            </a:p>
          </p:txBody>
        </p:sp>
        <p:cxnSp>
          <p:nvCxnSpPr>
            <p:cNvPr id="16" name="Connector: Elbow 15">
              <a:extLst>
                <a:ext uri="{FF2B5EF4-FFF2-40B4-BE49-F238E27FC236}">
                  <a16:creationId xmlns:a16="http://schemas.microsoft.com/office/drawing/2014/main" id="{7F04A96E-C546-0FE4-ABED-A704F29C4B7C}"/>
                </a:ext>
              </a:extLst>
            </p:cNvPr>
            <p:cNvCxnSpPr>
              <a:cxnSpLocks/>
              <a:stCxn id="3" idx="2"/>
            </p:cNvCxnSpPr>
            <p:nvPr/>
          </p:nvCxnSpPr>
          <p:spPr>
            <a:xfrm rot="16200000" flipH="1">
              <a:off x="2662544" y="2765188"/>
              <a:ext cx="1350496" cy="828953"/>
            </a:xfrm>
            <a:prstGeom prst="bentConnector2">
              <a:avLst/>
            </a:prstGeom>
            <a:ln w="38100">
              <a:solidFill>
                <a:srgbClr val="3E0C0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0F4F50C-C1A7-E003-7050-EA7CB5CE838F}"/>
                </a:ext>
              </a:extLst>
            </p:cNvPr>
            <p:cNvCxnSpPr>
              <a:cxnSpLocks/>
              <a:stCxn id="3" idx="2"/>
            </p:cNvCxnSpPr>
            <p:nvPr/>
          </p:nvCxnSpPr>
          <p:spPr>
            <a:xfrm rot="16200000" flipH="1">
              <a:off x="1982106" y="3445626"/>
              <a:ext cx="2711373" cy="828953"/>
            </a:xfrm>
            <a:prstGeom prst="bentConnector2">
              <a:avLst/>
            </a:prstGeom>
            <a:ln w="38100">
              <a:solidFill>
                <a:srgbClr val="3E0C04"/>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Top Corners One Rounded and One Snipped 25">
              <a:extLst>
                <a:ext uri="{FF2B5EF4-FFF2-40B4-BE49-F238E27FC236}">
                  <a16:creationId xmlns:a16="http://schemas.microsoft.com/office/drawing/2014/main" id="{464ACE2A-A638-CA2C-BEC0-570DD1D8DF73}"/>
                </a:ext>
              </a:extLst>
            </p:cNvPr>
            <p:cNvSpPr/>
            <p:nvPr/>
          </p:nvSpPr>
          <p:spPr>
            <a:xfrm>
              <a:off x="3752269" y="3308310"/>
              <a:ext cx="5855584" cy="1113966"/>
            </a:xfrm>
            <a:prstGeom prst="snipRoundRect">
              <a:avLst/>
            </a:prstGeom>
            <a:solidFill>
              <a:srgbClr val="0066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11200">
                <a:lnSpc>
                  <a:spcPct val="90000"/>
                </a:lnSpc>
                <a:spcBef>
                  <a:spcPct val="0"/>
                </a:spcBef>
                <a:spcAft>
                  <a:spcPct val="35000"/>
                </a:spcAft>
              </a:pPr>
              <a:r>
                <a:rPr lang="en-IN" sz="2000" dirty="0">
                  <a:solidFill>
                    <a:schemeClr val="bg1"/>
                  </a:solidFill>
                </a:rPr>
                <a:t>It is present nearly everywhere in the country due to low costing</a:t>
              </a:r>
            </a:p>
          </p:txBody>
        </p:sp>
        <p:sp>
          <p:nvSpPr>
            <p:cNvPr id="29" name="Rectangle: Top Corners One Rounded and One Snipped 28">
              <a:extLst>
                <a:ext uri="{FF2B5EF4-FFF2-40B4-BE49-F238E27FC236}">
                  <a16:creationId xmlns:a16="http://schemas.microsoft.com/office/drawing/2014/main" id="{96676E96-1926-78E7-A6EF-6EEDBEEE8162}"/>
                </a:ext>
              </a:extLst>
            </p:cNvPr>
            <p:cNvSpPr/>
            <p:nvPr/>
          </p:nvSpPr>
          <p:spPr>
            <a:xfrm>
              <a:off x="3752269" y="4658806"/>
              <a:ext cx="5855584" cy="1113966"/>
            </a:xfrm>
            <a:prstGeom prst="snipRoundRect">
              <a:avLst/>
            </a:prstGeom>
            <a:solidFill>
              <a:srgbClr val="16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11200">
                <a:lnSpc>
                  <a:spcPct val="90000"/>
                </a:lnSpc>
                <a:spcBef>
                  <a:spcPct val="0"/>
                </a:spcBef>
                <a:spcAft>
                  <a:spcPct val="35000"/>
                </a:spcAft>
              </a:pPr>
              <a:r>
                <a:rPr lang="en-IN" sz="2000" dirty="0">
                  <a:solidFill>
                    <a:schemeClr val="bg1"/>
                  </a:solidFill>
                </a:rPr>
                <a:t>The dial up connection aids connectivity to the internet through a dial up terminal connection</a:t>
              </a:r>
            </a:p>
          </p:txBody>
        </p:sp>
      </p:grpSp>
      <p:pic>
        <p:nvPicPr>
          <p:cNvPr id="32" name="Picture 31">
            <a:extLst>
              <a:ext uri="{FF2B5EF4-FFF2-40B4-BE49-F238E27FC236}">
                <a16:creationId xmlns:a16="http://schemas.microsoft.com/office/drawing/2014/main" id="{927D5E53-6289-1F20-2824-1443326D34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2035" y="3525309"/>
            <a:ext cx="720000" cy="720000"/>
          </a:xfrm>
          <a:prstGeom prst="rect">
            <a:avLst/>
          </a:prstGeom>
        </p:spPr>
      </p:pic>
      <p:pic>
        <p:nvPicPr>
          <p:cNvPr id="34" name="Picture 33">
            <a:extLst>
              <a:ext uri="{FF2B5EF4-FFF2-40B4-BE49-F238E27FC236}">
                <a16:creationId xmlns:a16="http://schemas.microsoft.com/office/drawing/2014/main" id="{3212C66D-169C-8820-F15E-939843990B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2035" y="4875805"/>
            <a:ext cx="720000" cy="720000"/>
          </a:xfrm>
          <a:prstGeom prst="rect">
            <a:avLst/>
          </a:prstGeom>
        </p:spPr>
      </p:pic>
    </p:spTree>
    <p:extLst>
      <p:ext uri="{BB962C8B-B14F-4D97-AF65-F5344CB8AC3E}">
        <p14:creationId xmlns:p14="http://schemas.microsoft.com/office/powerpoint/2010/main" val="17844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80327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ISDN</a:t>
            </a:r>
          </a:p>
        </p:txBody>
      </p:sp>
      <p:pic>
        <p:nvPicPr>
          <p:cNvPr id="2" name="1684482802936xhy4k83-voicemaker.in-speech">
            <a:hlinkClick r:id="" action="ppaction://media"/>
            <a:extLst>
              <a:ext uri="{FF2B5EF4-FFF2-40B4-BE49-F238E27FC236}">
                <a16:creationId xmlns:a16="http://schemas.microsoft.com/office/drawing/2014/main" id="{073D9C48-7CA0-2706-93AF-D00A50B38B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58900" y="5634038"/>
            <a:ext cx="609600" cy="609600"/>
          </a:xfrm>
          <a:prstGeom prst="rect">
            <a:avLst/>
          </a:prstGeom>
        </p:spPr>
      </p:pic>
      <p:grpSp>
        <p:nvGrpSpPr>
          <p:cNvPr id="37" name="Group 36">
            <a:extLst>
              <a:ext uri="{FF2B5EF4-FFF2-40B4-BE49-F238E27FC236}">
                <a16:creationId xmlns:a16="http://schemas.microsoft.com/office/drawing/2014/main" id="{BCEE8E45-560C-966A-9501-485C837AE132}"/>
              </a:ext>
            </a:extLst>
          </p:cNvPr>
          <p:cNvGrpSpPr/>
          <p:nvPr/>
        </p:nvGrpSpPr>
        <p:grpSpPr>
          <a:xfrm>
            <a:off x="2146709" y="2190962"/>
            <a:ext cx="7898581" cy="3443076"/>
            <a:chOff x="2914309" y="2190962"/>
            <a:chExt cx="7898581" cy="3443076"/>
          </a:xfrm>
        </p:grpSpPr>
        <p:grpSp>
          <p:nvGrpSpPr>
            <p:cNvPr id="13" name="Group 12">
              <a:extLst>
                <a:ext uri="{FF2B5EF4-FFF2-40B4-BE49-F238E27FC236}">
                  <a16:creationId xmlns:a16="http://schemas.microsoft.com/office/drawing/2014/main" id="{6D834439-6369-B94A-F51F-02E4A895F507}"/>
                </a:ext>
              </a:extLst>
            </p:cNvPr>
            <p:cNvGrpSpPr/>
            <p:nvPr/>
          </p:nvGrpSpPr>
          <p:grpSpPr>
            <a:xfrm>
              <a:off x="4168030" y="2190962"/>
              <a:ext cx="6644860" cy="3443076"/>
              <a:chOff x="2032000" y="2695255"/>
              <a:chExt cx="6644860" cy="3443076"/>
            </a:xfrm>
          </p:grpSpPr>
          <p:sp>
            <p:nvSpPr>
              <p:cNvPr id="14" name="Freeform: Shape 13">
                <a:extLst>
                  <a:ext uri="{FF2B5EF4-FFF2-40B4-BE49-F238E27FC236}">
                    <a16:creationId xmlns:a16="http://schemas.microsoft.com/office/drawing/2014/main" id="{254E57E3-8620-83C5-9AE7-27C81B02D802}"/>
                  </a:ext>
                </a:extLst>
              </p:cNvPr>
              <p:cNvSpPr/>
              <p:nvPr/>
            </p:nvSpPr>
            <p:spPr>
              <a:xfrm>
                <a:off x="2032000" y="2695255"/>
                <a:ext cx="5648131" cy="1032923"/>
              </a:xfrm>
              <a:custGeom>
                <a:avLst/>
                <a:gdLst>
                  <a:gd name="connsiteX0" fmla="*/ 0 w 5648131"/>
                  <a:gd name="connsiteY0" fmla="*/ 103292 h 1032923"/>
                  <a:gd name="connsiteX1" fmla="*/ 103292 w 5648131"/>
                  <a:gd name="connsiteY1" fmla="*/ 0 h 1032923"/>
                  <a:gd name="connsiteX2" fmla="*/ 5544839 w 5648131"/>
                  <a:gd name="connsiteY2" fmla="*/ 0 h 1032923"/>
                  <a:gd name="connsiteX3" fmla="*/ 5648131 w 5648131"/>
                  <a:gd name="connsiteY3" fmla="*/ 103292 h 1032923"/>
                  <a:gd name="connsiteX4" fmla="*/ 5648131 w 5648131"/>
                  <a:gd name="connsiteY4" fmla="*/ 929631 h 1032923"/>
                  <a:gd name="connsiteX5" fmla="*/ 5544839 w 5648131"/>
                  <a:gd name="connsiteY5" fmla="*/ 1032923 h 1032923"/>
                  <a:gd name="connsiteX6" fmla="*/ 103292 w 5648131"/>
                  <a:gd name="connsiteY6" fmla="*/ 1032923 h 1032923"/>
                  <a:gd name="connsiteX7" fmla="*/ 0 w 5648131"/>
                  <a:gd name="connsiteY7" fmla="*/ 929631 h 1032923"/>
                  <a:gd name="connsiteX8" fmla="*/ 0 w 5648131"/>
                  <a:gd name="connsiteY8" fmla="*/ 103292 h 103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8131" h="1032923">
                    <a:moveTo>
                      <a:pt x="0" y="103292"/>
                    </a:moveTo>
                    <a:cubicBezTo>
                      <a:pt x="0" y="46245"/>
                      <a:pt x="46245" y="0"/>
                      <a:pt x="103292" y="0"/>
                    </a:cubicBezTo>
                    <a:lnTo>
                      <a:pt x="5544839" y="0"/>
                    </a:lnTo>
                    <a:cubicBezTo>
                      <a:pt x="5601886" y="0"/>
                      <a:pt x="5648131" y="46245"/>
                      <a:pt x="5648131" y="103292"/>
                    </a:cubicBezTo>
                    <a:lnTo>
                      <a:pt x="5648131" y="929631"/>
                    </a:lnTo>
                    <a:cubicBezTo>
                      <a:pt x="5648131" y="986678"/>
                      <a:pt x="5601886" y="1032923"/>
                      <a:pt x="5544839" y="1032923"/>
                    </a:cubicBezTo>
                    <a:lnTo>
                      <a:pt x="103292" y="1032923"/>
                    </a:lnTo>
                    <a:cubicBezTo>
                      <a:pt x="46245" y="1032923"/>
                      <a:pt x="0" y="986678"/>
                      <a:pt x="0" y="929631"/>
                    </a:cubicBezTo>
                    <a:lnTo>
                      <a:pt x="0" y="103292"/>
                    </a:lnTo>
                    <a:close/>
                  </a:path>
                </a:pathLst>
              </a:custGeom>
              <a:solidFill>
                <a:srgbClr val="006695"/>
              </a:solidFill>
              <a:ln w="19050">
                <a:noFill/>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6453" tIns="106453" rIns="1160551" bIns="106453" numCol="1" spcCol="1270" anchor="ctr" anchorCtr="0">
                <a:noAutofit/>
              </a:bodyPr>
              <a:lstStyle/>
              <a:p>
                <a:pPr marL="0" lvl="0" indent="0" defTabSz="889000">
                  <a:lnSpc>
                    <a:spcPct val="90000"/>
                  </a:lnSpc>
                  <a:spcBef>
                    <a:spcPct val="0"/>
                  </a:spcBef>
                  <a:spcAft>
                    <a:spcPct val="35000"/>
                  </a:spcAft>
                  <a:buNone/>
                </a:pPr>
                <a:r>
                  <a:rPr lang="en-IN" sz="2000" dirty="0">
                    <a:solidFill>
                      <a:schemeClr val="bg1"/>
                    </a:solidFill>
                    <a:sym typeface="Calibri"/>
                  </a:rPr>
                  <a:t>The Integrated Service Digital Network is abbreviated as ISDN</a:t>
                </a:r>
              </a:p>
            </p:txBody>
          </p:sp>
          <p:sp>
            <p:nvSpPr>
              <p:cNvPr id="15" name="Freeform: Shape 13">
                <a:extLst>
                  <a:ext uri="{FF2B5EF4-FFF2-40B4-BE49-F238E27FC236}">
                    <a16:creationId xmlns:a16="http://schemas.microsoft.com/office/drawing/2014/main" id="{9CFA68E5-B815-B755-02B8-461D092B2F17}"/>
                  </a:ext>
                </a:extLst>
              </p:cNvPr>
              <p:cNvSpPr/>
              <p:nvPr/>
            </p:nvSpPr>
            <p:spPr>
              <a:xfrm>
                <a:off x="2530364" y="3900331"/>
                <a:ext cx="5648131" cy="1032923"/>
              </a:xfrm>
              <a:custGeom>
                <a:avLst/>
                <a:gdLst>
                  <a:gd name="connsiteX0" fmla="*/ 0 w 5648131"/>
                  <a:gd name="connsiteY0" fmla="*/ 103292 h 1032923"/>
                  <a:gd name="connsiteX1" fmla="*/ 103292 w 5648131"/>
                  <a:gd name="connsiteY1" fmla="*/ 0 h 1032923"/>
                  <a:gd name="connsiteX2" fmla="*/ 5544839 w 5648131"/>
                  <a:gd name="connsiteY2" fmla="*/ 0 h 1032923"/>
                  <a:gd name="connsiteX3" fmla="*/ 5648131 w 5648131"/>
                  <a:gd name="connsiteY3" fmla="*/ 103292 h 1032923"/>
                  <a:gd name="connsiteX4" fmla="*/ 5648131 w 5648131"/>
                  <a:gd name="connsiteY4" fmla="*/ 929631 h 1032923"/>
                  <a:gd name="connsiteX5" fmla="*/ 5544839 w 5648131"/>
                  <a:gd name="connsiteY5" fmla="*/ 1032923 h 1032923"/>
                  <a:gd name="connsiteX6" fmla="*/ 103292 w 5648131"/>
                  <a:gd name="connsiteY6" fmla="*/ 1032923 h 1032923"/>
                  <a:gd name="connsiteX7" fmla="*/ 0 w 5648131"/>
                  <a:gd name="connsiteY7" fmla="*/ 929631 h 1032923"/>
                  <a:gd name="connsiteX8" fmla="*/ 0 w 5648131"/>
                  <a:gd name="connsiteY8" fmla="*/ 103292 h 103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8131" h="1032923">
                    <a:moveTo>
                      <a:pt x="0" y="103292"/>
                    </a:moveTo>
                    <a:cubicBezTo>
                      <a:pt x="0" y="46245"/>
                      <a:pt x="46245" y="0"/>
                      <a:pt x="103292" y="0"/>
                    </a:cubicBezTo>
                    <a:lnTo>
                      <a:pt x="5544839" y="0"/>
                    </a:lnTo>
                    <a:cubicBezTo>
                      <a:pt x="5601886" y="0"/>
                      <a:pt x="5648131" y="46245"/>
                      <a:pt x="5648131" y="103292"/>
                    </a:cubicBezTo>
                    <a:lnTo>
                      <a:pt x="5648131" y="929631"/>
                    </a:lnTo>
                    <a:cubicBezTo>
                      <a:pt x="5648131" y="986678"/>
                      <a:pt x="5601886" y="1032923"/>
                      <a:pt x="5544839" y="1032923"/>
                    </a:cubicBezTo>
                    <a:lnTo>
                      <a:pt x="103292" y="1032923"/>
                    </a:lnTo>
                    <a:cubicBezTo>
                      <a:pt x="46245" y="1032923"/>
                      <a:pt x="0" y="986678"/>
                      <a:pt x="0" y="929631"/>
                    </a:cubicBezTo>
                    <a:lnTo>
                      <a:pt x="0" y="103292"/>
                    </a:lnTo>
                    <a:close/>
                  </a:path>
                </a:pathLst>
              </a:custGeom>
              <a:solidFill>
                <a:srgbClr val="DD6921"/>
              </a:solidFill>
              <a:ln w="19050">
                <a:noFill/>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6453" tIns="106453" rIns="1276217" bIns="106453" numCol="1" spcCol="1270" anchor="ctr" anchorCtr="0">
                <a:noAutofit/>
              </a:bodyPr>
              <a:lstStyle/>
              <a:p>
                <a:pPr defTabSz="889000">
                  <a:lnSpc>
                    <a:spcPct val="90000"/>
                  </a:lnSpc>
                  <a:spcBef>
                    <a:spcPct val="0"/>
                  </a:spcBef>
                  <a:spcAft>
                    <a:spcPct val="35000"/>
                  </a:spcAft>
                </a:pPr>
                <a:r>
                  <a:rPr lang="en-IN" sz="2000" dirty="0">
                    <a:solidFill>
                      <a:schemeClr val="bg1"/>
                    </a:solidFill>
                    <a:sym typeface="Calibri"/>
                  </a:rPr>
                  <a:t>ISDN is a dial up service that has been used by telephone companies for several years</a:t>
                </a:r>
                <a:endParaRPr lang="en-US" sz="2000" dirty="0">
                  <a:solidFill>
                    <a:schemeClr val="bg1"/>
                  </a:solidFill>
                  <a:sym typeface="Calibri"/>
                </a:endParaRPr>
              </a:p>
            </p:txBody>
          </p:sp>
          <p:sp>
            <p:nvSpPr>
              <p:cNvPr id="16" name="Freeform: Shape 15">
                <a:extLst>
                  <a:ext uri="{FF2B5EF4-FFF2-40B4-BE49-F238E27FC236}">
                    <a16:creationId xmlns:a16="http://schemas.microsoft.com/office/drawing/2014/main" id="{0152ED83-0A15-4C3E-B155-192294AF5E04}"/>
                  </a:ext>
                </a:extLst>
              </p:cNvPr>
              <p:cNvSpPr/>
              <p:nvPr/>
            </p:nvSpPr>
            <p:spPr>
              <a:xfrm>
                <a:off x="3028729" y="5105408"/>
                <a:ext cx="5648131" cy="1032923"/>
              </a:xfrm>
              <a:custGeom>
                <a:avLst/>
                <a:gdLst>
                  <a:gd name="connsiteX0" fmla="*/ 0 w 5648131"/>
                  <a:gd name="connsiteY0" fmla="*/ 103292 h 1032923"/>
                  <a:gd name="connsiteX1" fmla="*/ 103292 w 5648131"/>
                  <a:gd name="connsiteY1" fmla="*/ 0 h 1032923"/>
                  <a:gd name="connsiteX2" fmla="*/ 5544839 w 5648131"/>
                  <a:gd name="connsiteY2" fmla="*/ 0 h 1032923"/>
                  <a:gd name="connsiteX3" fmla="*/ 5648131 w 5648131"/>
                  <a:gd name="connsiteY3" fmla="*/ 103292 h 1032923"/>
                  <a:gd name="connsiteX4" fmla="*/ 5648131 w 5648131"/>
                  <a:gd name="connsiteY4" fmla="*/ 929631 h 1032923"/>
                  <a:gd name="connsiteX5" fmla="*/ 5544839 w 5648131"/>
                  <a:gd name="connsiteY5" fmla="*/ 1032923 h 1032923"/>
                  <a:gd name="connsiteX6" fmla="*/ 103292 w 5648131"/>
                  <a:gd name="connsiteY6" fmla="*/ 1032923 h 1032923"/>
                  <a:gd name="connsiteX7" fmla="*/ 0 w 5648131"/>
                  <a:gd name="connsiteY7" fmla="*/ 929631 h 1032923"/>
                  <a:gd name="connsiteX8" fmla="*/ 0 w 5648131"/>
                  <a:gd name="connsiteY8" fmla="*/ 103292 h 103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8131" h="1032923">
                    <a:moveTo>
                      <a:pt x="0" y="103292"/>
                    </a:moveTo>
                    <a:cubicBezTo>
                      <a:pt x="0" y="46245"/>
                      <a:pt x="46245" y="0"/>
                      <a:pt x="103292" y="0"/>
                    </a:cubicBezTo>
                    <a:lnTo>
                      <a:pt x="5544839" y="0"/>
                    </a:lnTo>
                    <a:cubicBezTo>
                      <a:pt x="5601886" y="0"/>
                      <a:pt x="5648131" y="46245"/>
                      <a:pt x="5648131" y="103292"/>
                    </a:cubicBezTo>
                    <a:lnTo>
                      <a:pt x="5648131" y="929631"/>
                    </a:lnTo>
                    <a:cubicBezTo>
                      <a:pt x="5648131" y="986678"/>
                      <a:pt x="5601886" y="1032923"/>
                      <a:pt x="5544839" y="1032923"/>
                    </a:cubicBezTo>
                    <a:lnTo>
                      <a:pt x="103292" y="1032923"/>
                    </a:lnTo>
                    <a:cubicBezTo>
                      <a:pt x="46245" y="1032923"/>
                      <a:pt x="0" y="986678"/>
                      <a:pt x="0" y="929631"/>
                    </a:cubicBezTo>
                    <a:lnTo>
                      <a:pt x="0" y="103292"/>
                    </a:lnTo>
                    <a:close/>
                  </a:path>
                </a:pathLst>
              </a:custGeom>
              <a:solidFill>
                <a:srgbClr val="006695"/>
              </a:solidFill>
              <a:ln w="19050">
                <a:noFill/>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6453" tIns="106453" rIns="1276217" bIns="106453" numCol="1" spcCol="1270" anchor="ctr" anchorCtr="0">
                <a:noAutofit/>
              </a:bodyPr>
              <a:lstStyle/>
              <a:p>
                <a:pPr lvl="0" indent="0" defTabSz="889000">
                  <a:lnSpc>
                    <a:spcPct val="90000"/>
                  </a:lnSpc>
                  <a:spcBef>
                    <a:spcPct val="0"/>
                  </a:spcBef>
                  <a:spcAft>
                    <a:spcPct val="35000"/>
                  </a:spcAft>
                  <a:buNone/>
                </a:pPr>
                <a:r>
                  <a:rPr lang="en-IN" sz="2000" dirty="0">
                    <a:solidFill>
                      <a:schemeClr val="bg1"/>
                    </a:solidFill>
                    <a:sym typeface="Calibri"/>
                  </a:rPr>
                  <a:t>ISDN is not available everywhere due to high costs</a:t>
                </a:r>
              </a:p>
            </p:txBody>
          </p:sp>
          <p:sp>
            <p:nvSpPr>
              <p:cNvPr id="17" name="Freeform: Shape 17">
                <a:extLst>
                  <a:ext uri="{FF2B5EF4-FFF2-40B4-BE49-F238E27FC236}">
                    <a16:creationId xmlns:a16="http://schemas.microsoft.com/office/drawing/2014/main" id="{458F6AA0-2DFD-DC8D-0846-19F238A9D063}"/>
                  </a:ext>
                </a:extLst>
              </p:cNvPr>
              <p:cNvSpPr/>
              <p:nvPr/>
            </p:nvSpPr>
            <p:spPr>
              <a:xfrm>
                <a:off x="7008730" y="3642289"/>
                <a:ext cx="671400" cy="671400"/>
              </a:xfrm>
              <a:custGeom>
                <a:avLst/>
                <a:gdLst>
                  <a:gd name="connsiteX0" fmla="*/ 0 w 671400"/>
                  <a:gd name="connsiteY0" fmla="*/ 369270 h 671400"/>
                  <a:gd name="connsiteX1" fmla="*/ 151065 w 671400"/>
                  <a:gd name="connsiteY1" fmla="*/ 369270 h 671400"/>
                  <a:gd name="connsiteX2" fmla="*/ 151065 w 671400"/>
                  <a:gd name="connsiteY2" fmla="*/ 0 h 671400"/>
                  <a:gd name="connsiteX3" fmla="*/ 520335 w 671400"/>
                  <a:gd name="connsiteY3" fmla="*/ 0 h 671400"/>
                  <a:gd name="connsiteX4" fmla="*/ 520335 w 671400"/>
                  <a:gd name="connsiteY4" fmla="*/ 369270 h 671400"/>
                  <a:gd name="connsiteX5" fmla="*/ 671400 w 671400"/>
                  <a:gd name="connsiteY5" fmla="*/ 369270 h 671400"/>
                  <a:gd name="connsiteX6" fmla="*/ 335700 w 671400"/>
                  <a:gd name="connsiteY6" fmla="*/ 671400 h 671400"/>
                  <a:gd name="connsiteX7" fmla="*/ 0 w 671400"/>
                  <a:gd name="connsiteY7" fmla="*/ 369270 h 67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400" h="671400">
                    <a:moveTo>
                      <a:pt x="0" y="369270"/>
                    </a:moveTo>
                    <a:lnTo>
                      <a:pt x="151065" y="369270"/>
                    </a:lnTo>
                    <a:lnTo>
                      <a:pt x="151065" y="0"/>
                    </a:lnTo>
                    <a:lnTo>
                      <a:pt x="520335" y="0"/>
                    </a:lnTo>
                    <a:lnTo>
                      <a:pt x="520335" y="369270"/>
                    </a:lnTo>
                    <a:lnTo>
                      <a:pt x="671400" y="369270"/>
                    </a:lnTo>
                    <a:lnTo>
                      <a:pt x="335700" y="671400"/>
                    </a:lnTo>
                    <a:lnTo>
                      <a:pt x="0" y="369270"/>
                    </a:lnTo>
                    <a:close/>
                  </a:path>
                </a:pathLst>
              </a:custGeom>
              <a:solidFill>
                <a:srgbClr val="FFC212"/>
              </a:solidFill>
              <a:ln w="19050">
                <a:noFill/>
              </a:ln>
            </p:spPr>
            <p:style>
              <a:lnRef idx="2">
                <a:schemeClr val="dk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9165" tIns="38100" rIns="189165" bIns="204271" numCol="1" spcCol="1270" anchor="ctr" anchorCtr="0">
                <a:noAutofit/>
              </a:bodyPr>
              <a:lstStyle/>
              <a:p>
                <a:pPr marL="0" lvl="0" indent="0" algn="ctr" defTabSz="1333500">
                  <a:lnSpc>
                    <a:spcPct val="90000"/>
                  </a:lnSpc>
                  <a:spcBef>
                    <a:spcPct val="0"/>
                  </a:spcBef>
                  <a:spcAft>
                    <a:spcPct val="35000"/>
                  </a:spcAft>
                  <a:buNone/>
                </a:pPr>
                <a:endParaRPr lang="en-GB" sz="3000" kern="1200"/>
              </a:p>
            </p:txBody>
          </p:sp>
          <p:sp>
            <p:nvSpPr>
              <p:cNvPr id="18" name="Freeform: Shape 18">
                <a:extLst>
                  <a:ext uri="{FF2B5EF4-FFF2-40B4-BE49-F238E27FC236}">
                    <a16:creationId xmlns:a16="http://schemas.microsoft.com/office/drawing/2014/main" id="{C8837014-F299-2C80-C743-8A42C1FD059E}"/>
                  </a:ext>
                </a:extLst>
              </p:cNvPr>
              <p:cNvSpPr/>
              <p:nvPr/>
            </p:nvSpPr>
            <p:spPr>
              <a:xfrm>
                <a:off x="7507095" y="4840479"/>
                <a:ext cx="671400" cy="671400"/>
              </a:xfrm>
              <a:custGeom>
                <a:avLst/>
                <a:gdLst>
                  <a:gd name="connsiteX0" fmla="*/ 0 w 671400"/>
                  <a:gd name="connsiteY0" fmla="*/ 369270 h 671400"/>
                  <a:gd name="connsiteX1" fmla="*/ 151065 w 671400"/>
                  <a:gd name="connsiteY1" fmla="*/ 369270 h 671400"/>
                  <a:gd name="connsiteX2" fmla="*/ 151065 w 671400"/>
                  <a:gd name="connsiteY2" fmla="*/ 0 h 671400"/>
                  <a:gd name="connsiteX3" fmla="*/ 520335 w 671400"/>
                  <a:gd name="connsiteY3" fmla="*/ 0 h 671400"/>
                  <a:gd name="connsiteX4" fmla="*/ 520335 w 671400"/>
                  <a:gd name="connsiteY4" fmla="*/ 369270 h 671400"/>
                  <a:gd name="connsiteX5" fmla="*/ 671400 w 671400"/>
                  <a:gd name="connsiteY5" fmla="*/ 369270 h 671400"/>
                  <a:gd name="connsiteX6" fmla="*/ 335700 w 671400"/>
                  <a:gd name="connsiteY6" fmla="*/ 671400 h 671400"/>
                  <a:gd name="connsiteX7" fmla="*/ 0 w 671400"/>
                  <a:gd name="connsiteY7" fmla="*/ 369270 h 67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400" h="671400">
                    <a:moveTo>
                      <a:pt x="0" y="369270"/>
                    </a:moveTo>
                    <a:lnTo>
                      <a:pt x="151065" y="369270"/>
                    </a:lnTo>
                    <a:lnTo>
                      <a:pt x="151065" y="0"/>
                    </a:lnTo>
                    <a:lnTo>
                      <a:pt x="520335" y="0"/>
                    </a:lnTo>
                    <a:lnTo>
                      <a:pt x="520335" y="369270"/>
                    </a:lnTo>
                    <a:lnTo>
                      <a:pt x="671400" y="369270"/>
                    </a:lnTo>
                    <a:lnTo>
                      <a:pt x="335700" y="671400"/>
                    </a:lnTo>
                    <a:lnTo>
                      <a:pt x="0" y="369270"/>
                    </a:lnTo>
                    <a:close/>
                  </a:path>
                </a:pathLst>
              </a:custGeom>
              <a:solidFill>
                <a:srgbClr val="FFC212"/>
              </a:solidFill>
              <a:ln w="19050">
                <a:noFill/>
              </a:ln>
            </p:spPr>
            <p:style>
              <a:lnRef idx="2">
                <a:schemeClr val="dk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9165" tIns="38100" rIns="189165" bIns="204271" numCol="1" spcCol="1270" anchor="ctr" anchorCtr="0">
                <a:noAutofit/>
              </a:bodyPr>
              <a:lstStyle/>
              <a:p>
                <a:pPr marL="0" lvl="0" indent="0" algn="ctr" defTabSz="1333500">
                  <a:lnSpc>
                    <a:spcPct val="90000"/>
                  </a:lnSpc>
                  <a:spcBef>
                    <a:spcPct val="0"/>
                  </a:spcBef>
                  <a:spcAft>
                    <a:spcPct val="35000"/>
                  </a:spcAft>
                  <a:buNone/>
                </a:pPr>
                <a:endParaRPr lang="en-GB" sz="3000" kern="1200"/>
              </a:p>
            </p:txBody>
          </p:sp>
        </p:grpSp>
        <p:pic>
          <p:nvPicPr>
            <p:cNvPr id="32" name="Picture 31">
              <a:extLst>
                <a:ext uri="{FF2B5EF4-FFF2-40B4-BE49-F238E27FC236}">
                  <a16:creationId xmlns:a16="http://schemas.microsoft.com/office/drawing/2014/main" id="{28B33490-FC70-AAF6-C016-98013558D3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4309" y="2347423"/>
              <a:ext cx="720000" cy="720000"/>
            </a:xfrm>
            <a:prstGeom prst="rect">
              <a:avLst/>
            </a:prstGeom>
          </p:spPr>
        </p:pic>
        <p:pic>
          <p:nvPicPr>
            <p:cNvPr id="34" name="Picture 33">
              <a:extLst>
                <a:ext uri="{FF2B5EF4-FFF2-40B4-BE49-F238E27FC236}">
                  <a16:creationId xmlns:a16="http://schemas.microsoft.com/office/drawing/2014/main" id="{D3A83DBF-FA44-7D61-0E5E-9E05F858A4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6455" y="3552499"/>
              <a:ext cx="720000" cy="720000"/>
            </a:xfrm>
            <a:prstGeom prst="rect">
              <a:avLst/>
            </a:prstGeom>
          </p:spPr>
        </p:pic>
        <p:pic>
          <p:nvPicPr>
            <p:cNvPr id="36" name="Picture 35">
              <a:extLst>
                <a:ext uri="{FF2B5EF4-FFF2-40B4-BE49-F238E27FC236}">
                  <a16:creationId xmlns:a16="http://schemas.microsoft.com/office/drawing/2014/main" id="{2C829197-251B-FAC8-1EB4-CED6277820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6630" y="4757576"/>
              <a:ext cx="720000" cy="720000"/>
            </a:xfrm>
            <a:prstGeom prst="rect">
              <a:avLst/>
            </a:prstGeom>
          </p:spPr>
        </p:pic>
      </p:grpSp>
    </p:spTree>
    <p:extLst>
      <p:ext uri="{BB962C8B-B14F-4D97-AF65-F5344CB8AC3E}">
        <p14:creationId xmlns:p14="http://schemas.microsoft.com/office/powerpoint/2010/main" val="328400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D84EC0A-7070-41E5-A922-921FF0FAAC28}"/>
              </a:ext>
            </a:extLst>
          </p:cNvPr>
          <p:cNvSpPr/>
          <p:nvPr/>
        </p:nvSpPr>
        <p:spPr>
          <a:xfrm>
            <a:off x="587375" y="728662"/>
            <a:ext cx="2041525" cy="432000"/>
          </a:xfrm>
          <a:prstGeom prst="roundRect">
            <a:avLst/>
          </a:prstGeom>
          <a:solidFill>
            <a:srgbClr val="0066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DSL Broadband</a:t>
            </a:r>
          </a:p>
        </p:txBody>
      </p:sp>
      <p:pic>
        <p:nvPicPr>
          <p:cNvPr id="2" name="16844828828347xj4gjwx-voicemaker.in-speech">
            <a:hlinkClick r:id="" action="ppaction://media"/>
            <a:extLst>
              <a:ext uri="{FF2B5EF4-FFF2-40B4-BE49-F238E27FC236}">
                <a16:creationId xmlns:a16="http://schemas.microsoft.com/office/drawing/2014/main" id="{F4701C8B-523F-F4AC-E8B6-43A4449555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53470" y="5585690"/>
            <a:ext cx="609600" cy="609600"/>
          </a:xfrm>
          <a:prstGeom prst="rect">
            <a:avLst/>
          </a:prstGeom>
        </p:spPr>
      </p:pic>
      <p:sp>
        <p:nvSpPr>
          <p:cNvPr id="22" name="Rectangle: Rounded Corners 21">
            <a:extLst>
              <a:ext uri="{FF2B5EF4-FFF2-40B4-BE49-F238E27FC236}">
                <a16:creationId xmlns:a16="http://schemas.microsoft.com/office/drawing/2014/main" id="{C8C3DBAD-21EE-78E4-8C9B-E3FB9B818043}"/>
              </a:ext>
            </a:extLst>
          </p:cNvPr>
          <p:cNvSpPr/>
          <p:nvPr/>
        </p:nvSpPr>
        <p:spPr>
          <a:xfrm>
            <a:off x="1579797" y="1701996"/>
            <a:ext cx="8918106" cy="1106126"/>
          </a:xfrm>
          <a:prstGeom prst="roundRect">
            <a:avLst/>
          </a:prstGeom>
          <a:solidFill>
            <a:srgbClr val="3E0C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The Digital Subscriber Line (DSL) is a group of technologies that aids fast internet using the telephone network</a:t>
            </a:r>
          </a:p>
        </p:txBody>
      </p:sp>
      <p:grpSp>
        <p:nvGrpSpPr>
          <p:cNvPr id="63" name="Group 62">
            <a:extLst>
              <a:ext uri="{FF2B5EF4-FFF2-40B4-BE49-F238E27FC236}">
                <a16:creationId xmlns:a16="http://schemas.microsoft.com/office/drawing/2014/main" id="{BD8F8B13-CE1B-30DF-DC32-97E4EACEB2D5}"/>
              </a:ext>
            </a:extLst>
          </p:cNvPr>
          <p:cNvGrpSpPr/>
          <p:nvPr/>
        </p:nvGrpSpPr>
        <p:grpSpPr>
          <a:xfrm>
            <a:off x="1678230" y="3292825"/>
            <a:ext cx="5858881" cy="2776849"/>
            <a:chOff x="2978489" y="2978308"/>
            <a:chExt cx="5858881" cy="2776849"/>
          </a:xfrm>
        </p:grpSpPr>
        <p:sp>
          <p:nvSpPr>
            <p:cNvPr id="39" name="Line 9">
              <a:extLst>
                <a:ext uri="{FF2B5EF4-FFF2-40B4-BE49-F238E27FC236}">
                  <a16:creationId xmlns:a16="http://schemas.microsoft.com/office/drawing/2014/main" id="{E09A8727-9219-AE9F-D6DD-BCA260D82AE2}"/>
                </a:ext>
              </a:extLst>
            </p:cNvPr>
            <p:cNvSpPr>
              <a:spLocks noChangeShapeType="1"/>
            </p:cNvSpPr>
            <p:nvPr/>
          </p:nvSpPr>
          <p:spPr bwMode="auto">
            <a:xfrm flipV="1">
              <a:off x="5900520" y="3692032"/>
              <a:ext cx="0" cy="472146"/>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0" name="Line 10">
              <a:extLst>
                <a:ext uri="{FF2B5EF4-FFF2-40B4-BE49-F238E27FC236}">
                  <a16:creationId xmlns:a16="http://schemas.microsoft.com/office/drawing/2014/main" id="{421CAC6F-1B63-7533-4BD2-FBE010D3FB72}"/>
                </a:ext>
              </a:extLst>
            </p:cNvPr>
            <p:cNvSpPr>
              <a:spLocks noChangeShapeType="1"/>
            </p:cNvSpPr>
            <p:nvPr/>
          </p:nvSpPr>
          <p:spPr bwMode="auto">
            <a:xfrm>
              <a:off x="3760267" y="4111299"/>
              <a:ext cx="2040144" cy="0"/>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1" name="Line 11">
              <a:extLst>
                <a:ext uri="{FF2B5EF4-FFF2-40B4-BE49-F238E27FC236}">
                  <a16:creationId xmlns:a16="http://schemas.microsoft.com/office/drawing/2014/main" id="{868D74BA-AB8B-2C15-1149-08DFB6241291}"/>
                </a:ext>
              </a:extLst>
            </p:cNvPr>
            <p:cNvSpPr>
              <a:spLocks noChangeShapeType="1"/>
            </p:cNvSpPr>
            <p:nvPr/>
          </p:nvSpPr>
          <p:spPr bwMode="auto">
            <a:xfrm>
              <a:off x="5999477" y="4111299"/>
              <a:ext cx="2040144" cy="0"/>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2" name="Line 12">
              <a:extLst>
                <a:ext uri="{FF2B5EF4-FFF2-40B4-BE49-F238E27FC236}">
                  <a16:creationId xmlns:a16="http://schemas.microsoft.com/office/drawing/2014/main" id="{5174BE89-0614-BF42-276A-DF8939AF9868}"/>
                </a:ext>
              </a:extLst>
            </p:cNvPr>
            <p:cNvSpPr>
              <a:spLocks noChangeShapeType="1"/>
            </p:cNvSpPr>
            <p:nvPr/>
          </p:nvSpPr>
          <p:spPr bwMode="auto">
            <a:xfrm flipV="1">
              <a:off x="8139730" y="4211977"/>
              <a:ext cx="0" cy="319393"/>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3" name="Line 13">
              <a:extLst>
                <a:ext uri="{FF2B5EF4-FFF2-40B4-BE49-F238E27FC236}">
                  <a16:creationId xmlns:a16="http://schemas.microsoft.com/office/drawing/2014/main" id="{3F61BEB2-490C-FF64-59D7-EA23B6F3A860}"/>
                </a:ext>
              </a:extLst>
            </p:cNvPr>
            <p:cNvSpPr>
              <a:spLocks noChangeShapeType="1"/>
            </p:cNvSpPr>
            <p:nvPr/>
          </p:nvSpPr>
          <p:spPr bwMode="auto">
            <a:xfrm flipV="1">
              <a:off x="5900520" y="4211977"/>
              <a:ext cx="0" cy="319393"/>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4" name="Line 14">
              <a:extLst>
                <a:ext uri="{FF2B5EF4-FFF2-40B4-BE49-F238E27FC236}">
                  <a16:creationId xmlns:a16="http://schemas.microsoft.com/office/drawing/2014/main" id="{E1DB68E8-09C1-9F77-DCFF-51077ED5DCB3}"/>
                </a:ext>
              </a:extLst>
            </p:cNvPr>
            <p:cNvSpPr>
              <a:spLocks noChangeShapeType="1"/>
            </p:cNvSpPr>
            <p:nvPr/>
          </p:nvSpPr>
          <p:spPr bwMode="auto">
            <a:xfrm flipV="1">
              <a:off x="3661309" y="4211977"/>
              <a:ext cx="0" cy="319393"/>
            </a:xfrm>
            <a:prstGeom prst="line">
              <a:avLst/>
            </a:prstGeom>
            <a:noFill/>
            <a:ln w="15875" cap="rnd">
              <a:solidFill>
                <a:srgbClr val="00669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6" name="Oval 45">
              <a:extLst>
                <a:ext uri="{FF2B5EF4-FFF2-40B4-BE49-F238E27FC236}">
                  <a16:creationId xmlns:a16="http://schemas.microsoft.com/office/drawing/2014/main" id="{44968390-3C1E-C37B-3381-9D44B2DDF748}"/>
                </a:ext>
              </a:extLst>
            </p:cNvPr>
            <p:cNvSpPr>
              <a:spLocks noChangeArrowheads="1"/>
            </p:cNvSpPr>
            <p:nvPr/>
          </p:nvSpPr>
          <p:spPr bwMode="auto">
            <a:xfrm>
              <a:off x="7459211" y="4535641"/>
              <a:ext cx="1378159" cy="1219516"/>
            </a:xfrm>
            <a:prstGeom prst="ellipse">
              <a:avLst/>
            </a:prstGeom>
            <a:solidFill>
              <a:srgbClr val="006695"/>
            </a:solidFill>
            <a:ln>
              <a:noFill/>
            </a:ln>
          </p:spPr>
          <p:txBody>
            <a:bodyPr vert="horz" wrap="square" lIns="91440" tIns="45720" rIns="91440" bIns="45720" numCol="1" anchor="ctr" anchorCtr="0" compatLnSpc="1">
              <a:prstTxWarp prst="textNoShape">
                <a:avLst/>
              </a:prstTxWarp>
            </a:bodyPr>
            <a:lstStyle/>
            <a:p>
              <a:pPr algn="ctr"/>
              <a:r>
                <a:rPr lang="en-IN" sz="2000" dirty="0">
                  <a:solidFill>
                    <a:schemeClr val="lt1"/>
                  </a:solidFill>
                </a:rPr>
                <a:t>SDSL</a:t>
              </a:r>
            </a:p>
          </p:txBody>
        </p:sp>
        <p:sp>
          <p:nvSpPr>
            <p:cNvPr id="47" name="Oval 46">
              <a:extLst>
                <a:ext uri="{FF2B5EF4-FFF2-40B4-BE49-F238E27FC236}">
                  <a16:creationId xmlns:a16="http://schemas.microsoft.com/office/drawing/2014/main" id="{B0C0ADBF-B579-00A8-68C3-F00FF73862F0}"/>
                </a:ext>
              </a:extLst>
            </p:cNvPr>
            <p:cNvSpPr>
              <a:spLocks noChangeArrowheads="1"/>
            </p:cNvSpPr>
            <p:nvPr/>
          </p:nvSpPr>
          <p:spPr bwMode="auto">
            <a:xfrm>
              <a:off x="5219954" y="4535641"/>
              <a:ext cx="1375062" cy="1219516"/>
            </a:xfrm>
            <a:prstGeom prst="ellipse">
              <a:avLst/>
            </a:prstGeom>
            <a:solidFill>
              <a:srgbClr val="16BBD9"/>
            </a:solidFill>
            <a:ln>
              <a:noFill/>
            </a:ln>
          </p:spPr>
          <p:txBody>
            <a:bodyPr vert="horz" wrap="square" lIns="91440" tIns="45720" rIns="91440" bIns="45720" numCol="1" anchor="ctr" anchorCtr="0" compatLnSpc="1">
              <a:prstTxWarp prst="textNoShape">
                <a:avLst/>
              </a:prstTxWarp>
            </a:bodyPr>
            <a:lstStyle/>
            <a:p>
              <a:pPr algn="ctr"/>
              <a:r>
                <a:rPr lang="en-IN" sz="2000" dirty="0">
                  <a:solidFill>
                    <a:schemeClr val="lt1"/>
                  </a:solidFill>
                </a:rPr>
                <a:t>VDSL</a:t>
              </a:r>
            </a:p>
          </p:txBody>
        </p:sp>
        <p:sp>
          <p:nvSpPr>
            <p:cNvPr id="48" name="Oval 47">
              <a:extLst>
                <a:ext uri="{FF2B5EF4-FFF2-40B4-BE49-F238E27FC236}">
                  <a16:creationId xmlns:a16="http://schemas.microsoft.com/office/drawing/2014/main" id="{A162919F-8F4C-5807-8A75-ABAA61EE4773}"/>
                </a:ext>
              </a:extLst>
            </p:cNvPr>
            <p:cNvSpPr>
              <a:spLocks noChangeArrowheads="1"/>
            </p:cNvSpPr>
            <p:nvPr/>
          </p:nvSpPr>
          <p:spPr bwMode="auto">
            <a:xfrm>
              <a:off x="2978489" y="4535641"/>
              <a:ext cx="1378159" cy="1219516"/>
            </a:xfrm>
            <a:prstGeom prst="ellipse">
              <a:avLst/>
            </a:prstGeom>
            <a:solidFill>
              <a:srgbClr val="DD6921"/>
            </a:solidFill>
            <a:ln>
              <a:noFill/>
            </a:ln>
          </p:spPr>
          <p:txBody>
            <a:bodyPr vert="horz" wrap="square" lIns="91440" tIns="45720" rIns="91440" bIns="45720" numCol="1" anchor="ctr" anchorCtr="0" compatLnSpc="1">
              <a:prstTxWarp prst="textNoShape">
                <a:avLst/>
              </a:prstTxWarp>
            </a:bodyPr>
            <a:lstStyle/>
            <a:p>
              <a:pPr algn="ctr"/>
              <a:r>
                <a:rPr lang="en-IN" sz="2000" dirty="0">
                  <a:solidFill>
                    <a:schemeClr val="lt1"/>
                  </a:solidFill>
                </a:rPr>
                <a:t>ADSL</a:t>
              </a:r>
            </a:p>
          </p:txBody>
        </p:sp>
        <p:sp>
          <p:nvSpPr>
            <p:cNvPr id="49" name="Oval 48">
              <a:extLst>
                <a:ext uri="{FF2B5EF4-FFF2-40B4-BE49-F238E27FC236}">
                  <a16:creationId xmlns:a16="http://schemas.microsoft.com/office/drawing/2014/main" id="{31479269-2062-9C0B-B93A-379442EE13C7}"/>
                </a:ext>
              </a:extLst>
            </p:cNvPr>
            <p:cNvSpPr>
              <a:spLocks noChangeArrowheads="1"/>
            </p:cNvSpPr>
            <p:nvPr/>
          </p:nvSpPr>
          <p:spPr bwMode="auto">
            <a:xfrm>
              <a:off x="3562351" y="4011778"/>
              <a:ext cx="197916" cy="200199"/>
            </a:xfrm>
            <a:prstGeom prst="ellipse">
              <a:avLst/>
            </a:prstGeom>
            <a:noFill/>
            <a:ln w="46038" cap="flat">
              <a:solidFill>
                <a:srgbClr val="DD692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0" name="Oval 49">
              <a:extLst>
                <a:ext uri="{FF2B5EF4-FFF2-40B4-BE49-F238E27FC236}">
                  <a16:creationId xmlns:a16="http://schemas.microsoft.com/office/drawing/2014/main" id="{954BADCD-35BA-23D0-8C14-2411F524E6EB}"/>
                </a:ext>
              </a:extLst>
            </p:cNvPr>
            <p:cNvSpPr>
              <a:spLocks noChangeArrowheads="1"/>
            </p:cNvSpPr>
            <p:nvPr/>
          </p:nvSpPr>
          <p:spPr bwMode="auto">
            <a:xfrm>
              <a:off x="5800411" y="4011778"/>
              <a:ext cx="199067" cy="200199"/>
            </a:xfrm>
            <a:prstGeom prst="ellipse">
              <a:avLst/>
            </a:prstGeom>
            <a:noFill/>
            <a:ln w="46038" cap="flat">
              <a:solidFill>
                <a:srgbClr val="16BB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1" name="Oval 50">
              <a:extLst>
                <a:ext uri="{FF2B5EF4-FFF2-40B4-BE49-F238E27FC236}">
                  <a16:creationId xmlns:a16="http://schemas.microsoft.com/office/drawing/2014/main" id="{E8FFEF7A-206C-1BEE-DCE8-10DEBD98CECB}"/>
                </a:ext>
              </a:extLst>
            </p:cNvPr>
            <p:cNvSpPr>
              <a:spLocks noChangeArrowheads="1"/>
            </p:cNvSpPr>
            <p:nvPr/>
          </p:nvSpPr>
          <p:spPr bwMode="auto">
            <a:xfrm>
              <a:off x="8039621" y="4011778"/>
              <a:ext cx="199067" cy="200199"/>
            </a:xfrm>
            <a:prstGeom prst="ellipse">
              <a:avLst/>
            </a:prstGeom>
            <a:noFill/>
            <a:ln w="46038" cap="flat">
              <a:solidFill>
                <a:srgbClr val="00669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2" name="Oval 51">
              <a:extLst>
                <a:ext uri="{FF2B5EF4-FFF2-40B4-BE49-F238E27FC236}">
                  <a16:creationId xmlns:a16="http://schemas.microsoft.com/office/drawing/2014/main" id="{FB434E9B-4AF5-413C-72BB-7BA0082F9660}"/>
                </a:ext>
              </a:extLst>
            </p:cNvPr>
            <p:cNvSpPr>
              <a:spLocks noChangeArrowheads="1"/>
            </p:cNvSpPr>
            <p:nvPr/>
          </p:nvSpPr>
          <p:spPr bwMode="auto">
            <a:xfrm>
              <a:off x="3611830" y="4061539"/>
              <a:ext cx="96657" cy="100678"/>
            </a:xfrm>
            <a:prstGeom prst="ellipse">
              <a:avLst/>
            </a:prstGeom>
            <a:solidFill>
              <a:srgbClr val="DD6921"/>
            </a:solidFill>
            <a:ln>
              <a:solidFill>
                <a:srgbClr val="DD6921"/>
              </a:solidFill>
            </a:ln>
          </p:spPr>
          <p:txBody>
            <a:bodyPr vert="horz" wrap="square" lIns="91440" tIns="45720" rIns="91440" bIns="45720" numCol="1" anchor="t" anchorCtr="0" compatLnSpc="1">
              <a:prstTxWarp prst="textNoShape">
                <a:avLst/>
              </a:prstTxWarp>
            </a:bodyPr>
            <a:lstStyle/>
            <a:p>
              <a:endParaRPr lang="ru-RU"/>
            </a:p>
          </p:txBody>
        </p:sp>
        <p:sp>
          <p:nvSpPr>
            <p:cNvPr id="53" name="Oval 52">
              <a:extLst>
                <a:ext uri="{FF2B5EF4-FFF2-40B4-BE49-F238E27FC236}">
                  <a16:creationId xmlns:a16="http://schemas.microsoft.com/office/drawing/2014/main" id="{1473C7AF-BB1B-E05B-6546-1E0467AC8947}"/>
                </a:ext>
              </a:extLst>
            </p:cNvPr>
            <p:cNvSpPr>
              <a:spLocks noChangeArrowheads="1"/>
            </p:cNvSpPr>
            <p:nvPr/>
          </p:nvSpPr>
          <p:spPr bwMode="auto">
            <a:xfrm>
              <a:off x="5851040" y="4061539"/>
              <a:ext cx="98958" cy="100678"/>
            </a:xfrm>
            <a:prstGeom prst="ellipse">
              <a:avLst/>
            </a:prstGeom>
            <a:solidFill>
              <a:srgbClr val="16BBD9"/>
            </a:solidFill>
            <a:ln>
              <a:noFill/>
            </a:ln>
          </p:spPr>
          <p:txBody>
            <a:bodyPr vert="horz" wrap="square" lIns="91440" tIns="45720" rIns="91440" bIns="45720" numCol="1" anchor="t" anchorCtr="0" compatLnSpc="1">
              <a:prstTxWarp prst="textNoShape">
                <a:avLst/>
              </a:prstTxWarp>
            </a:bodyPr>
            <a:lstStyle/>
            <a:p>
              <a:endParaRPr lang="ru-RU"/>
            </a:p>
          </p:txBody>
        </p:sp>
        <p:sp>
          <p:nvSpPr>
            <p:cNvPr id="54" name="Oval 53">
              <a:extLst>
                <a:ext uri="{FF2B5EF4-FFF2-40B4-BE49-F238E27FC236}">
                  <a16:creationId xmlns:a16="http://schemas.microsoft.com/office/drawing/2014/main" id="{1B69FFF5-C9DE-ABA3-2CF2-6BAE5B01972F}"/>
                </a:ext>
              </a:extLst>
            </p:cNvPr>
            <p:cNvSpPr>
              <a:spLocks noChangeArrowheads="1"/>
            </p:cNvSpPr>
            <p:nvPr/>
          </p:nvSpPr>
          <p:spPr bwMode="auto">
            <a:xfrm>
              <a:off x="8092552" y="4061539"/>
              <a:ext cx="96657" cy="100678"/>
            </a:xfrm>
            <a:prstGeom prst="ellipse">
              <a:avLst/>
            </a:prstGeom>
            <a:solidFill>
              <a:srgbClr val="006695"/>
            </a:solidFill>
            <a:ln>
              <a:noFill/>
            </a:ln>
          </p:spPr>
          <p:txBody>
            <a:bodyPr vert="horz" wrap="square" lIns="91440" tIns="45720" rIns="91440" bIns="45720" numCol="1" anchor="t" anchorCtr="0" compatLnSpc="1">
              <a:prstTxWarp prst="textNoShape">
                <a:avLst/>
              </a:prstTxWarp>
            </a:bodyPr>
            <a:lstStyle/>
            <a:p>
              <a:endParaRPr lang="ru-RU"/>
            </a:p>
          </p:txBody>
        </p:sp>
        <p:sp>
          <p:nvSpPr>
            <p:cNvPr id="55" name="Freeform 25">
              <a:extLst>
                <a:ext uri="{FF2B5EF4-FFF2-40B4-BE49-F238E27FC236}">
                  <a16:creationId xmlns:a16="http://schemas.microsoft.com/office/drawing/2014/main" id="{D9E3A8F2-F081-767D-52DE-7782E3EB101E}"/>
                </a:ext>
              </a:extLst>
            </p:cNvPr>
            <p:cNvSpPr>
              <a:spLocks/>
            </p:cNvSpPr>
            <p:nvPr/>
          </p:nvSpPr>
          <p:spPr bwMode="auto">
            <a:xfrm>
              <a:off x="4812812" y="2978308"/>
              <a:ext cx="2175417" cy="727346"/>
            </a:xfrm>
            <a:custGeom>
              <a:avLst/>
              <a:gdLst>
                <a:gd name="T0" fmla="*/ 187 w 952"/>
                <a:gd name="T1" fmla="*/ 374 h 374"/>
                <a:gd name="T2" fmla="*/ 0 w 952"/>
                <a:gd name="T3" fmla="*/ 187 h 374"/>
                <a:gd name="T4" fmla="*/ 187 w 952"/>
                <a:gd name="T5" fmla="*/ 0 h 374"/>
                <a:gd name="T6" fmla="*/ 765 w 952"/>
                <a:gd name="T7" fmla="*/ 0 h 374"/>
                <a:gd name="T8" fmla="*/ 952 w 952"/>
                <a:gd name="T9" fmla="*/ 187 h 374"/>
                <a:gd name="T10" fmla="*/ 765 w 952"/>
                <a:gd name="T11" fmla="*/ 374 h 374"/>
                <a:gd name="T12" fmla="*/ 187 w 952"/>
                <a:gd name="T13" fmla="*/ 374 h 374"/>
              </a:gdLst>
              <a:ahLst/>
              <a:cxnLst>
                <a:cxn ang="0">
                  <a:pos x="T0" y="T1"/>
                </a:cxn>
                <a:cxn ang="0">
                  <a:pos x="T2" y="T3"/>
                </a:cxn>
                <a:cxn ang="0">
                  <a:pos x="T4" y="T5"/>
                </a:cxn>
                <a:cxn ang="0">
                  <a:pos x="T6" y="T7"/>
                </a:cxn>
                <a:cxn ang="0">
                  <a:pos x="T8" y="T9"/>
                </a:cxn>
                <a:cxn ang="0">
                  <a:pos x="T10" y="T11"/>
                </a:cxn>
                <a:cxn ang="0">
                  <a:pos x="T12" y="T13"/>
                </a:cxn>
              </a:cxnLst>
              <a:rect l="0" t="0" r="r" b="b"/>
              <a:pathLst>
                <a:path w="952" h="374">
                  <a:moveTo>
                    <a:pt x="187" y="374"/>
                  </a:moveTo>
                  <a:cubicBezTo>
                    <a:pt x="84" y="374"/>
                    <a:pt x="0" y="290"/>
                    <a:pt x="0" y="187"/>
                  </a:cubicBezTo>
                  <a:cubicBezTo>
                    <a:pt x="0" y="84"/>
                    <a:pt x="84" y="0"/>
                    <a:pt x="187" y="0"/>
                  </a:cubicBezTo>
                  <a:cubicBezTo>
                    <a:pt x="765" y="0"/>
                    <a:pt x="765" y="0"/>
                    <a:pt x="765" y="0"/>
                  </a:cubicBezTo>
                  <a:cubicBezTo>
                    <a:pt x="868" y="0"/>
                    <a:pt x="952" y="84"/>
                    <a:pt x="952" y="187"/>
                  </a:cubicBezTo>
                  <a:cubicBezTo>
                    <a:pt x="952" y="290"/>
                    <a:pt x="868" y="374"/>
                    <a:pt x="765" y="374"/>
                  </a:cubicBezTo>
                  <a:lnTo>
                    <a:pt x="187" y="374"/>
                  </a:lnTo>
                  <a:close/>
                </a:path>
              </a:pathLst>
            </a:custGeom>
            <a:solidFill>
              <a:srgbClr val="FFC212"/>
            </a:solidFill>
            <a:ln>
              <a:noFill/>
            </a:ln>
          </p:spPr>
          <p:txBody>
            <a:bodyPr vert="horz" wrap="square" lIns="91440" tIns="45720" rIns="91440" bIns="45720" numCol="1" anchor="ctr" anchorCtr="0" compatLnSpc="1">
              <a:prstTxWarp prst="textNoShape">
                <a:avLst/>
              </a:prstTxWarp>
            </a:bodyPr>
            <a:lstStyle/>
            <a:p>
              <a:pPr algn="ctr"/>
              <a:r>
                <a:rPr lang="en-IN" sz="2000" dirty="0">
                  <a:solidFill>
                    <a:srgbClr val="404040"/>
                  </a:solidFill>
                </a:rPr>
                <a:t>DSL Connection</a:t>
              </a:r>
            </a:p>
          </p:txBody>
        </p:sp>
      </p:grpSp>
      <p:pic>
        <p:nvPicPr>
          <p:cNvPr id="71" name="Picture 70">
            <a:extLst>
              <a:ext uri="{FF2B5EF4-FFF2-40B4-BE49-F238E27FC236}">
                <a16:creationId xmlns:a16="http://schemas.microsoft.com/office/drawing/2014/main" id="{A568B466-D42E-D096-3D24-FE180F6C9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8290" y="3947140"/>
            <a:ext cx="1440000" cy="1440000"/>
          </a:xfrm>
          <a:prstGeom prst="rect">
            <a:avLst/>
          </a:prstGeom>
        </p:spPr>
      </p:pic>
    </p:spTree>
    <p:extLst>
      <p:ext uri="{BB962C8B-B14F-4D97-AF65-F5344CB8AC3E}">
        <p14:creationId xmlns:p14="http://schemas.microsoft.com/office/powerpoint/2010/main" val="298980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8c4397e-77a1-4be1-bada-f3fa4bdd655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DD39DAD7772647B41C8FE861EEA391" ma:contentTypeVersion="13" ma:contentTypeDescription="Create a new document." ma:contentTypeScope="" ma:versionID="49840b20a3266d91e379600b3d7ffc31">
  <xsd:schema xmlns:xsd="http://www.w3.org/2001/XMLSchema" xmlns:xs="http://www.w3.org/2001/XMLSchema" xmlns:p="http://schemas.microsoft.com/office/2006/metadata/properties" xmlns:ns3="98c4397e-77a1-4be1-bada-f3fa4bdd655c" xmlns:ns4="68319706-930a-435e-b76e-f1bb4b3746a4" targetNamespace="http://schemas.microsoft.com/office/2006/metadata/properties" ma:root="true" ma:fieldsID="22416aba8561afda782502c110e846f3" ns3:_="" ns4:_="">
    <xsd:import namespace="98c4397e-77a1-4be1-bada-f3fa4bdd655c"/>
    <xsd:import namespace="68319706-930a-435e-b76e-f1bb4b3746a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c4397e-77a1-4be1-bada-f3fa4bdd65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8319706-930a-435e-b76e-f1bb4b3746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6F2C21-1771-4800-B13B-B6EB94EC8CD6}">
  <ds:schemaRefs>
    <ds:schemaRef ds:uri="http://schemas.openxmlformats.org/package/2006/metadata/core-properties"/>
    <ds:schemaRef ds:uri="68319706-930a-435e-b76e-f1bb4b3746a4"/>
    <ds:schemaRef ds:uri="http://schemas.microsoft.com/office/2006/metadata/properties"/>
    <ds:schemaRef ds:uri="http://www.w3.org/XML/1998/namespace"/>
    <ds:schemaRef ds:uri="http://purl.org/dc/elements/1.1/"/>
    <ds:schemaRef ds:uri="http://schemas.microsoft.com/office/2006/documentManagement/types"/>
    <ds:schemaRef ds:uri="http://purl.org/dc/terms/"/>
    <ds:schemaRef ds:uri="http://schemas.microsoft.com/office/infopath/2007/PartnerControls"/>
    <ds:schemaRef ds:uri="98c4397e-77a1-4be1-bada-f3fa4bdd655c"/>
    <ds:schemaRef ds:uri="http://purl.org/dc/dcmitype/"/>
  </ds:schemaRefs>
</ds:datastoreItem>
</file>

<file path=customXml/itemProps2.xml><?xml version="1.0" encoding="utf-8"?>
<ds:datastoreItem xmlns:ds="http://schemas.openxmlformats.org/officeDocument/2006/customXml" ds:itemID="{0C36D199-00F5-4A54-A0D4-4F0C5A50F2CA}">
  <ds:schemaRefs>
    <ds:schemaRef ds:uri="68319706-930a-435e-b76e-f1bb4b3746a4"/>
    <ds:schemaRef ds:uri="98c4397e-77a1-4be1-bada-f3fa4bdd65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1BAF100-4A9D-4E0C-871C-6502D47B1E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372</TotalTime>
  <Words>2942</Words>
  <Application>Microsoft Office PowerPoint</Application>
  <PresentationFormat>Widescreen</PresentationFormat>
  <Paragraphs>147</Paragraphs>
  <Slides>16</Slides>
  <Notes>14</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 Dutta [UNext]</dc:creator>
  <cp:lastModifiedBy>Uddesh Naikwadi</cp:lastModifiedBy>
  <cp:revision>82</cp:revision>
  <dcterms:created xsi:type="dcterms:W3CDTF">2023-05-17T11:44:51Z</dcterms:created>
  <dcterms:modified xsi:type="dcterms:W3CDTF">2023-06-23T13:10:34Z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0x01010012DD39DAD7772647B41C8FE861EEA391</vt:lpwstr>
  </property>
</Properties>
</file>